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9"/>
  </p:notesMasterIdLst>
  <p:sldIdLst>
    <p:sldId id="256" r:id="rId5"/>
    <p:sldId id="305" r:id="rId6"/>
    <p:sldId id="319" r:id="rId7"/>
    <p:sldId id="292" r:id="rId8"/>
    <p:sldId id="306" r:id="rId9"/>
    <p:sldId id="309" r:id="rId10"/>
    <p:sldId id="307" r:id="rId11"/>
    <p:sldId id="316" r:id="rId12"/>
    <p:sldId id="315" r:id="rId13"/>
    <p:sldId id="314" r:id="rId14"/>
    <p:sldId id="317" r:id="rId15"/>
    <p:sldId id="318" r:id="rId16"/>
    <p:sldId id="291" r:id="rId17"/>
    <p:sldId id="279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yltnes, Steinar Lodve" initials="GSL" lastIdx="1" clrIdx="0">
    <p:extLst>
      <p:ext uri="{19B8F6BF-5375-455C-9EA6-DF929625EA0E}">
        <p15:presenceInfo xmlns:p15="http://schemas.microsoft.com/office/powerpoint/2012/main" userId="S-1-5-21-1409082233-1343024091-725345543-2525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9E5FB"/>
    <a:srgbClr val="F9F6F3"/>
    <a:srgbClr val="FF451F"/>
    <a:srgbClr val="000664"/>
    <a:srgbClr val="00065E"/>
    <a:srgbClr val="0006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963" autoAdjust="0"/>
  </p:normalViewPr>
  <p:slideViewPr>
    <p:cSldViewPr snapToGrid="0" snapToObjects="1">
      <p:cViewPr varScale="1">
        <p:scale>
          <a:sx n="112" d="100"/>
          <a:sy n="112" d="100"/>
        </p:scale>
        <p:origin x="78" y="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9B4AA7-5121-BF4D-8928-26ECEAFD04F4}" type="datetimeFigureOut">
              <a:rPr lang="nb-NO" smtClean="0"/>
              <a:t>30.08.2024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F8D77A-EA95-3D40-BBC5-5C5E0F90D92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41410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8D77A-EA95-3D40-BBC5-5C5E0F90D92E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033459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bg>
      <p:bgPr>
        <a:solidFill>
          <a:srgbClr val="0006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37600" y="2312504"/>
            <a:ext cx="7440000" cy="1215010"/>
          </a:xfrm>
        </p:spPr>
        <p:txBody>
          <a:bodyPr anchor="b" anchorCtr="0">
            <a:noAutofit/>
          </a:bodyPr>
          <a:lstStyle>
            <a:lvl1pPr>
              <a:defRPr sz="3600" b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37600" y="3556856"/>
            <a:ext cx="7440000" cy="856118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348" y="2691554"/>
            <a:ext cx="2057893" cy="1486043"/>
          </a:xfrm>
          <a:prstGeom prst="rect">
            <a:avLst/>
          </a:prstGeom>
        </p:spPr>
      </p:pic>
      <p:sp>
        <p:nvSpPr>
          <p:cNvPr id="16" name="Rectangle 15"/>
          <p:cNvSpPr/>
          <p:nvPr userDrawn="1"/>
        </p:nvSpPr>
        <p:spPr>
          <a:xfrm>
            <a:off x="7557600" y="6176387"/>
            <a:ext cx="34436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2000" dirty="0">
                <a:solidFill>
                  <a:schemeClr val="bg1"/>
                </a:solidFill>
              </a:rPr>
              <a:t>– Vi tar </a:t>
            </a:r>
            <a:r>
              <a:rPr lang="en-GB" sz="2000" dirty="0" err="1">
                <a:solidFill>
                  <a:schemeClr val="bg1"/>
                </a:solidFill>
              </a:rPr>
              <a:t>ansvar</a:t>
            </a:r>
            <a:r>
              <a:rPr lang="en-GB" sz="2000" dirty="0">
                <a:solidFill>
                  <a:schemeClr val="bg1"/>
                </a:solidFill>
              </a:rPr>
              <a:t> for </a:t>
            </a:r>
            <a:r>
              <a:rPr lang="en-GB" sz="2000" dirty="0" err="1">
                <a:solidFill>
                  <a:schemeClr val="bg1"/>
                </a:solidFill>
              </a:rPr>
              <a:t>sjøvegen</a:t>
            </a: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5" name="Rektangel 4"/>
          <p:cNvSpPr/>
          <p:nvPr userDrawn="1"/>
        </p:nvSpPr>
        <p:spPr>
          <a:xfrm>
            <a:off x="-1" y="2691554"/>
            <a:ext cx="236231" cy="1486042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6" name="Bilde 5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33" r="44494" b="26236"/>
          <a:stretch/>
        </p:blipFill>
        <p:spPr>
          <a:xfrm rot="19826298">
            <a:off x="9162466" y="496445"/>
            <a:ext cx="4926558" cy="5876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395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nd - Bilde/objekt venstre">
    <p:bg>
      <p:bgPr>
        <a:solidFill>
          <a:srgbClr val="F9F6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/>
          <p:cNvSpPr/>
          <p:nvPr userDrawn="1"/>
        </p:nvSpPr>
        <p:spPr>
          <a:xfrm>
            <a:off x="6197600" y="0"/>
            <a:ext cx="5384800" cy="178593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Plassholder for bilde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3113" cy="6858000"/>
          </a:xfrm>
        </p:spPr>
        <p:txBody>
          <a:bodyPr/>
          <a:lstStyle/>
          <a:p>
            <a:r>
              <a:rPr lang="nb-NO"/>
              <a:t>Klikk ikonet for å legge til et bilde</a:t>
            </a:r>
          </a:p>
        </p:txBody>
      </p:sp>
      <p:pic>
        <p:nvPicPr>
          <p:cNvPr id="11" name="Bild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72" r="48265" b="22150"/>
          <a:stretch/>
        </p:blipFill>
        <p:spPr>
          <a:xfrm rot="20241723">
            <a:off x="8886045" y="404344"/>
            <a:ext cx="4288931" cy="5984747"/>
          </a:xfrm>
          <a:prstGeom prst="rect">
            <a:avLst/>
          </a:prstGeom>
        </p:spPr>
      </p:pic>
      <p:pic>
        <p:nvPicPr>
          <p:cNvPr id="12" name="Bild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0455" y="5700345"/>
            <a:ext cx="1135626" cy="822377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197600" y="274638"/>
            <a:ext cx="5254594" cy="1119156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"/>
          </p:nvPr>
        </p:nvSpPr>
        <p:spPr>
          <a:xfrm>
            <a:off x="6197600" y="1492696"/>
            <a:ext cx="4899487" cy="419821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7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vit - To bilder/objekter i bun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bilde 5"/>
          <p:cNvSpPr>
            <a:spLocks noGrp="1"/>
          </p:cNvSpPr>
          <p:nvPr>
            <p:ph type="pic" sz="quarter" idx="10"/>
          </p:nvPr>
        </p:nvSpPr>
        <p:spPr>
          <a:xfrm>
            <a:off x="6079331" y="3487120"/>
            <a:ext cx="6112669" cy="3370880"/>
          </a:xfrm>
        </p:spPr>
        <p:txBody>
          <a:bodyPr/>
          <a:lstStyle/>
          <a:p>
            <a:r>
              <a:rPr lang="nb-NO"/>
              <a:t>Klikk ikonet for å legge til et bilde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1" name="Rektangel 10"/>
          <p:cNvSpPr/>
          <p:nvPr userDrawn="1"/>
        </p:nvSpPr>
        <p:spPr>
          <a:xfrm>
            <a:off x="0" y="274638"/>
            <a:ext cx="210640" cy="995326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10620652" cy="1635919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14" name="Plassholder for bilde 5"/>
          <p:cNvSpPr>
            <a:spLocks noGrp="1"/>
          </p:cNvSpPr>
          <p:nvPr>
            <p:ph type="pic" sz="quarter" idx="11"/>
          </p:nvPr>
        </p:nvSpPr>
        <p:spPr>
          <a:xfrm>
            <a:off x="0" y="3487120"/>
            <a:ext cx="6079331" cy="3370879"/>
          </a:xfrm>
        </p:spPr>
        <p:txBody>
          <a:bodyPr/>
          <a:lstStyle/>
          <a:p>
            <a:r>
              <a:rPr lang="nb-NO"/>
              <a:t>Klikk ikonet for å legge til et bilde</a:t>
            </a:r>
          </a:p>
        </p:txBody>
      </p:sp>
      <p:pic>
        <p:nvPicPr>
          <p:cNvPr id="9" name="Bild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72" r="48265" b="22150"/>
          <a:stretch/>
        </p:blipFill>
        <p:spPr>
          <a:xfrm rot="20241723">
            <a:off x="8886045" y="404344"/>
            <a:ext cx="4288931" cy="5984747"/>
          </a:xfrm>
          <a:prstGeom prst="rect">
            <a:avLst/>
          </a:prstGeom>
        </p:spPr>
      </p:pic>
      <p:pic>
        <p:nvPicPr>
          <p:cNvPr id="15" name="Bilde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0455" y="5700345"/>
            <a:ext cx="1135626" cy="822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3779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yseblå - To bilder/objekter i bunn">
    <p:bg>
      <p:bgPr>
        <a:solidFill>
          <a:srgbClr val="A9E5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5"/>
          <p:cNvSpPr>
            <a:spLocks noGrp="1"/>
          </p:cNvSpPr>
          <p:nvPr>
            <p:ph type="pic" sz="quarter" idx="10"/>
          </p:nvPr>
        </p:nvSpPr>
        <p:spPr>
          <a:xfrm>
            <a:off x="6079331" y="3487120"/>
            <a:ext cx="6112669" cy="3370880"/>
          </a:xfrm>
        </p:spPr>
        <p:txBody>
          <a:bodyPr/>
          <a:lstStyle/>
          <a:p>
            <a:r>
              <a:rPr lang="nb-NO"/>
              <a:t>Klikk ikonet for å legge til et bilde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1" name="Rektangel 10"/>
          <p:cNvSpPr/>
          <p:nvPr userDrawn="1"/>
        </p:nvSpPr>
        <p:spPr>
          <a:xfrm>
            <a:off x="0" y="274638"/>
            <a:ext cx="210640" cy="995326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Plassholder for bilde 5"/>
          <p:cNvSpPr>
            <a:spLocks noGrp="1"/>
          </p:cNvSpPr>
          <p:nvPr>
            <p:ph type="pic" sz="quarter" idx="11"/>
          </p:nvPr>
        </p:nvSpPr>
        <p:spPr>
          <a:xfrm>
            <a:off x="0" y="3487120"/>
            <a:ext cx="6079331" cy="3370879"/>
          </a:xfrm>
        </p:spPr>
        <p:txBody>
          <a:bodyPr/>
          <a:lstStyle/>
          <a:p>
            <a:r>
              <a:rPr lang="nb-NO"/>
              <a:t>Klikk ikonet for å legge til et bilde</a:t>
            </a:r>
          </a:p>
        </p:txBody>
      </p:sp>
      <p:pic>
        <p:nvPicPr>
          <p:cNvPr id="14" name="Bilde 1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72" r="48265" b="22150"/>
          <a:stretch/>
        </p:blipFill>
        <p:spPr>
          <a:xfrm rot="20241723">
            <a:off x="8886045" y="404344"/>
            <a:ext cx="4288931" cy="5984747"/>
          </a:xfrm>
          <a:prstGeom prst="rect">
            <a:avLst/>
          </a:prstGeom>
        </p:spPr>
      </p:pic>
      <p:pic>
        <p:nvPicPr>
          <p:cNvPr id="15" name="Bilde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0455" y="5700345"/>
            <a:ext cx="1135626" cy="822377"/>
          </a:xfrm>
          <a:prstGeom prst="rect">
            <a:avLst/>
          </a:prstGeom>
        </p:spPr>
      </p:pic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10620652" cy="1635919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4815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nd - To bilder/objekter i bunn">
    <p:bg>
      <p:bgPr>
        <a:solidFill>
          <a:srgbClr val="F9F6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5"/>
          <p:cNvSpPr>
            <a:spLocks noGrp="1"/>
          </p:cNvSpPr>
          <p:nvPr>
            <p:ph type="pic" sz="quarter" idx="10"/>
          </p:nvPr>
        </p:nvSpPr>
        <p:spPr>
          <a:xfrm>
            <a:off x="6079331" y="3487120"/>
            <a:ext cx="6112669" cy="3370880"/>
          </a:xfrm>
        </p:spPr>
        <p:txBody>
          <a:bodyPr/>
          <a:lstStyle/>
          <a:p>
            <a:r>
              <a:rPr lang="nb-NO"/>
              <a:t>Klikk ikonet for å legge til et bilde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1" name="Rektangel 10"/>
          <p:cNvSpPr/>
          <p:nvPr userDrawn="1"/>
        </p:nvSpPr>
        <p:spPr>
          <a:xfrm>
            <a:off x="0" y="274638"/>
            <a:ext cx="210640" cy="995326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Plassholder for bilde 5"/>
          <p:cNvSpPr>
            <a:spLocks noGrp="1"/>
          </p:cNvSpPr>
          <p:nvPr>
            <p:ph type="pic" sz="quarter" idx="11"/>
          </p:nvPr>
        </p:nvSpPr>
        <p:spPr>
          <a:xfrm>
            <a:off x="0" y="3487120"/>
            <a:ext cx="6079331" cy="3370879"/>
          </a:xfrm>
        </p:spPr>
        <p:txBody>
          <a:bodyPr/>
          <a:lstStyle/>
          <a:p>
            <a:r>
              <a:rPr lang="nb-NO"/>
              <a:t>Klikk ikonet for å legge til et bilde</a:t>
            </a:r>
          </a:p>
        </p:txBody>
      </p:sp>
      <p:pic>
        <p:nvPicPr>
          <p:cNvPr id="14" name="Bilde 1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72" r="48265" b="22150"/>
          <a:stretch/>
        </p:blipFill>
        <p:spPr>
          <a:xfrm rot="20241723">
            <a:off x="8886045" y="404344"/>
            <a:ext cx="4288931" cy="5984747"/>
          </a:xfrm>
          <a:prstGeom prst="rect">
            <a:avLst/>
          </a:prstGeom>
        </p:spPr>
      </p:pic>
      <p:pic>
        <p:nvPicPr>
          <p:cNvPr id="15" name="Bilde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0455" y="5700345"/>
            <a:ext cx="1135626" cy="822377"/>
          </a:xfrm>
          <a:prstGeom prst="rect">
            <a:avLst/>
          </a:prstGeom>
        </p:spPr>
      </p:pic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10620652" cy="1635919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5025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uttbilde">
    <p:bg>
      <p:bgPr>
        <a:solidFill>
          <a:srgbClr val="0006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794400" y="4129617"/>
            <a:ext cx="7156800" cy="114599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b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dirty="0"/>
              <a:t>Eventuelle andre budskap</a:t>
            </a:r>
          </a:p>
        </p:txBody>
      </p:sp>
      <p:sp>
        <p:nvSpPr>
          <p:cNvPr id="18" name="TextBox 17"/>
          <p:cNvSpPr txBox="1"/>
          <p:nvPr userDrawn="1"/>
        </p:nvSpPr>
        <p:spPr>
          <a:xfrm>
            <a:off x="3794400" y="3074411"/>
            <a:ext cx="771981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nn-NO" sz="3200" dirty="0">
                <a:solidFill>
                  <a:srgbClr val="A9E5FB"/>
                </a:solidFill>
              </a:rPr>
              <a:t>Takk</a:t>
            </a:r>
            <a:r>
              <a:rPr lang="nn-NO" sz="3200" baseline="0" dirty="0">
                <a:solidFill>
                  <a:srgbClr val="A9E5FB"/>
                </a:solidFill>
              </a:rPr>
              <a:t> for </a:t>
            </a:r>
            <a:r>
              <a:rPr lang="nn-NO" sz="3200" baseline="0" dirty="0" err="1">
                <a:solidFill>
                  <a:srgbClr val="A9E5FB"/>
                </a:solidFill>
              </a:rPr>
              <a:t>oppmerksomheten</a:t>
            </a:r>
            <a:endParaRPr lang="en-US" sz="3200" dirty="0">
              <a:solidFill>
                <a:srgbClr val="A9E5FB"/>
              </a:solidFill>
            </a:endParaRPr>
          </a:p>
        </p:txBody>
      </p:sp>
      <p:sp>
        <p:nvSpPr>
          <p:cNvPr id="19" name="TextBox 18"/>
          <p:cNvSpPr txBox="1"/>
          <p:nvPr userDrawn="1"/>
        </p:nvSpPr>
        <p:spPr>
          <a:xfrm>
            <a:off x="1327200" y="6182848"/>
            <a:ext cx="97104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/>
            <a:r>
              <a:rPr lang="nb-NO" sz="2000" b="0" dirty="0">
                <a:solidFill>
                  <a:schemeClr val="bg1"/>
                </a:solidFill>
              </a:rPr>
              <a:t>www.kystverket.no</a:t>
            </a:r>
          </a:p>
        </p:txBody>
      </p:sp>
      <p:pic>
        <p:nvPicPr>
          <p:cNvPr id="8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348" y="2691554"/>
            <a:ext cx="2057893" cy="1486043"/>
          </a:xfrm>
          <a:prstGeom prst="rect">
            <a:avLst/>
          </a:prstGeom>
        </p:spPr>
      </p:pic>
      <p:sp>
        <p:nvSpPr>
          <p:cNvPr id="9" name="Rektangel 8"/>
          <p:cNvSpPr/>
          <p:nvPr userDrawn="1"/>
        </p:nvSpPr>
        <p:spPr>
          <a:xfrm>
            <a:off x="-1" y="2691554"/>
            <a:ext cx="236231" cy="1486042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33" r="44494" b="26236"/>
          <a:stretch/>
        </p:blipFill>
        <p:spPr>
          <a:xfrm rot="19826298">
            <a:off x="9162466" y="496445"/>
            <a:ext cx="4926558" cy="5876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0680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753EE0E-62D5-7C4E-A9DE-E2404AB69666}" type="datetimeFigureOut">
              <a:rPr lang="en-US" smtClean="0"/>
              <a:pPr/>
              <a:t>8/30/2024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10AF781-9AF6-D34D-AE18-5B607B564E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0283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753EE0E-62D5-7C4E-A9DE-E2404AB69666}" type="datetimeFigureOut">
              <a:rPr lang="en-US" smtClean="0"/>
              <a:pPr/>
              <a:t>8/30/2024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10AF781-9AF6-D34D-AE18-5B607B564E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538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vit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000664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10451977" cy="4090710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8" name="Rektangel 7"/>
          <p:cNvSpPr/>
          <p:nvPr userDrawn="1"/>
        </p:nvSpPr>
        <p:spPr>
          <a:xfrm>
            <a:off x="0" y="274638"/>
            <a:ext cx="210640" cy="995326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4" name="Bilde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72" r="48265" b="22150"/>
          <a:stretch/>
        </p:blipFill>
        <p:spPr>
          <a:xfrm rot="20241723">
            <a:off x="8886045" y="404344"/>
            <a:ext cx="4288931" cy="5984747"/>
          </a:xfrm>
          <a:prstGeom prst="rect">
            <a:avLst/>
          </a:prstGeom>
        </p:spPr>
      </p:pic>
      <p:pic>
        <p:nvPicPr>
          <p:cNvPr id="11" name="Bild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0455" y="5700345"/>
            <a:ext cx="1135626" cy="822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935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yseblå bakgrunn">
    <p:bg>
      <p:bgPr>
        <a:solidFill>
          <a:srgbClr val="A9E5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7" name="Rektangel 6"/>
          <p:cNvSpPr/>
          <p:nvPr userDrawn="1"/>
        </p:nvSpPr>
        <p:spPr>
          <a:xfrm>
            <a:off x="0" y="274638"/>
            <a:ext cx="210640" cy="995326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8" name="Bild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72" r="48265" b="22150"/>
          <a:stretch/>
        </p:blipFill>
        <p:spPr>
          <a:xfrm rot="20241723">
            <a:off x="8886045" y="404344"/>
            <a:ext cx="4288931" cy="5984747"/>
          </a:xfrm>
          <a:prstGeom prst="rect">
            <a:avLst/>
          </a:prstGeom>
        </p:spPr>
      </p:pic>
      <p:pic>
        <p:nvPicPr>
          <p:cNvPr id="10" name="Bild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0455" y="5700345"/>
            <a:ext cx="1135626" cy="822377"/>
          </a:xfrm>
          <a:prstGeom prst="rect">
            <a:avLst/>
          </a:prstGeom>
        </p:spPr>
      </p:pic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10451977" cy="4090710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627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nd bakgrunn">
    <p:bg>
      <p:bgPr>
        <a:solidFill>
          <a:srgbClr val="F9F6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7" name="Rektangel 6"/>
          <p:cNvSpPr/>
          <p:nvPr userDrawn="1"/>
        </p:nvSpPr>
        <p:spPr>
          <a:xfrm>
            <a:off x="0" y="274638"/>
            <a:ext cx="210640" cy="995326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8" name="Bild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72" r="48265" b="22150"/>
          <a:stretch/>
        </p:blipFill>
        <p:spPr>
          <a:xfrm rot="20241723">
            <a:off x="8886045" y="404344"/>
            <a:ext cx="4288931" cy="5984747"/>
          </a:xfrm>
          <a:prstGeom prst="rect">
            <a:avLst/>
          </a:prstGeom>
        </p:spPr>
      </p:pic>
      <p:pic>
        <p:nvPicPr>
          <p:cNvPr id="10" name="Bild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0455" y="5700345"/>
            <a:ext cx="1135626" cy="822377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10451977" cy="4090710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5534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vit - Bilde/objekt høy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bilde 5"/>
          <p:cNvSpPr>
            <a:spLocks noGrp="1"/>
          </p:cNvSpPr>
          <p:nvPr>
            <p:ph type="pic" sz="quarter" idx="10"/>
          </p:nvPr>
        </p:nvSpPr>
        <p:spPr>
          <a:xfrm>
            <a:off x="6168887" y="0"/>
            <a:ext cx="6023113" cy="6858000"/>
          </a:xfrm>
        </p:spPr>
        <p:txBody>
          <a:bodyPr/>
          <a:lstStyle/>
          <a:p>
            <a:r>
              <a:rPr lang="nb-NO"/>
              <a:t>Klikk ikonet for å legge til et bilde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5384800" cy="995326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92696"/>
            <a:ext cx="5384800" cy="419821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9" name="Rektangel 8"/>
          <p:cNvSpPr/>
          <p:nvPr userDrawn="1"/>
        </p:nvSpPr>
        <p:spPr>
          <a:xfrm>
            <a:off x="0" y="274638"/>
            <a:ext cx="210640" cy="995326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8" name="Bild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72" r="48265" b="22150"/>
          <a:stretch/>
        </p:blipFill>
        <p:spPr>
          <a:xfrm rot="20241723">
            <a:off x="8886045" y="404344"/>
            <a:ext cx="4288931" cy="5984747"/>
          </a:xfrm>
          <a:prstGeom prst="rect">
            <a:avLst/>
          </a:prstGeom>
        </p:spPr>
      </p:pic>
      <p:pic>
        <p:nvPicPr>
          <p:cNvPr id="11" name="Bild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87" y="5690910"/>
            <a:ext cx="1135626" cy="822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629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yseblå - Bilde/objekt høyre">
    <p:bg>
      <p:bgPr>
        <a:solidFill>
          <a:srgbClr val="A9E5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5"/>
          <p:cNvSpPr>
            <a:spLocks noGrp="1"/>
          </p:cNvSpPr>
          <p:nvPr>
            <p:ph type="pic" sz="quarter" idx="10"/>
          </p:nvPr>
        </p:nvSpPr>
        <p:spPr>
          <a:xfrm>
            <a:off x="6168887" y="0"/>
            <a:ext cx="6023113" cy="6858000"/>
          </a:xfrm>
        </p:spPr>
        <p:txBody>
          <a:bodyPr/>
          <a:lstStyle/>
          <a:p>
            <a:r>
              <a:rPr lang="nb-NO"/>
              <a:t>Klikk ikonet for å legge til et bilde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5384800" cy="995326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92696"/>
            <a:ext cx="5384800" cy="419821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9" name="Rektangel 8"/>
          <p:cNvSpPr/>
          <p:nvPr userDrawn="1"/>
        </p:nvSpPr>
        <p:spPr>
          <a:xfrm>
            <a:off x="0" y="274638"/>
            <a:ext cx="210640" cy="995326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2" name="Bilde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72" r="48265" b="22150"/>
          <a:stretch/>
        </p:blipFill>
        <p:spPr>
          <a:xfrm rot="20241723">
            <a:off x="8886045" y="404344"/>
            <a:ext cx="4288931" cy="5984747"/>
          </a:xfrm>
          <a:prstGeom prst="rect">
            <a:avLst/>
          </a:prstGeom>
        </p:spPr>
      </p:pic>
      <p:pic>
        <p:nvPicPr>
          <p:cNvPr id="13" name="Bilde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87" y="5690910"/>
            <a:ext cx="1135626" cy="822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657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nd - Bilde/objekt høyre">
    <p:bg>
      <p:bgPr>
        <a:solidFill>
          <a:srgbClr val="F9F6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5"/>
          <p:cNvSpPr>
            <a:spLocks noGrp="1"/>
          </p:cNvSpPr>
          <p:nvPr>
            <p:ph type="pic" sz="quarter" idx="10"/>
          </p:nvPr>
        </p:nvSpPr>
        <p:spPr>
          <a:xfrm>
            <a:off x="6168887" y="0"/>
            <a:ext cx="6023113" cy="6858000"/>
          </a:xfrm>
        </p:spPr>
        <p:txBody>
          <a:bodyPr/>
          <a:lstStyle/>
          <a:p>
            <a:r>
              <a:rPr lang="nb-NO"/>
              <a:t>Klikk ikonet for å legge til et bilde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5384800" cy="995326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92696"/>
            <a:ext cx="5384800" cy="419821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9" name="Rektangel 8"/>
          <p:cNvSpPr/>
          <p:nvPr userDrawn="1"/>
        </p:nvSpPr>
        <p:spPr>
          <a:xfrm>
            <a:off x="0" y="274638"/>
            <a:ext cx="210640" cy="995326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2" name="Bilde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72" r="48265" b="22150"/>
          <a:stretch/>
        </p:blipFill>
        <p:spPr>
          <a:xfrm rot="20241723">
            <a:off x="8886045" y="404344"/>
            <a:ext cx="4288931" cy="5984747"/>
          </a:xfrm>
          <a:prstGeom prst="rect">
            <a:avLst/>
          </a:prstGeom>
        </p:spPr>
      </p:pic>
      <p:pic>
        <p:nvPicPr>
          <p:cNvPr id="14" name="Bilde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87" y="5690910"/>
            <a:ext cx="1135626" cy="822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233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vit - Bilde/objekt venst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7600" y="274638"/>
            <a:ext cx="5254594" cy="1119156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97600" y="1492696"/>
            <a:ext cx="4899487" cy="419821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9" name="Rektangel 8"/>
          <p:cNvSpPr/>
          <p:nvPr userDrawn="1"/>
        </p:nvSpPr>
        <p:spPr>
          <a:xfrm>
            <a:off x="6197600" y="0"/>
            <a:ext cx="5384800" cy="178593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Plassholder for bilde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3113" cy="6858000"/>
          </a:xfrm>
        </p:spPr>
        <p:txBody>
          <a:bodyPr/>
          <a:lstStyle/>
          <a:p>
            <a:r>
              <a:rPr lang="nb-NO"/>
              <a:t>Klikk ikonet for å legge til et bilde</a:t>
            </a:r>
          </a:p>
        </p:txBody>
      </p:sp>
      <p:pic>
        <p:nvPicPr>
          <p:cNvPr id="11" name="Bild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72" r="48265" b="22150"/>
          <a:stretch/>
        </p:blipFill>
        <p:spPr>
          <a:xfrm rot="20241723">
            <a:off x="8886045" y="404344"/>
            <a:ext cx="4288931" cy="5984747"/>
          </a:xfrm>
          <a:prstGeom prst="rect">
            <a:avLst/>
          </a:prstGeom>
        </p:spPr>
      </p:pic>
      <p:pic>
        <p:nvPicPr>
          <p:cNvPr id="12" name="Bild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0455" y="5700345"/>
            <a:ext cx="1135626" cy="822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201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yseblå - Bilde/objekt venstre">
    <p:bg>
      <p:bgPr>
        <a:solidFill>
          <a:srgbClr val="A9E5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/>
          <p:cNvSpPr/>
          <p:nvPr userDrawn="1"/>
        </p:nvSpPr>
        <p:spPr>
          <a:xfrm>
            <a:off x="6197600" y="0"/>
            <a:ext cx="5384800" cy="178593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Plassholder for bilde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3113" cy="6858000"/>
          </a:xfrm>
        </p:spPr>
        <p:txBody>
          <a:bodyPr/>
          <a:lstStyle/>
          <a:p>
            <a:r>
              <a:rPr lang="nb-NO"/>
              <a:t>Klikk ikonet for å legge til et bilde</a:t>
            </a:r>
          </a:p>
        </p:txBody>
      </p:sp>
      <p:pic>
        <p:nvPicPr>
          <p:cNvPr id="11" name="Bild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72" r="48265" b="22150"/>
          <a:stretch/>
        </p:blipFill>
        <p:spPr>
          <a:xfrm rot="20241723">
            <a:off x="8886045" y="404344"/>
            <a:ext cx="4288931" cy="5984747"/>
          </a:xfrm>
          <a:prstGeom prst="rect">
            <a:avLst/>
          </a:prstGeom>
        </p:spPr>
      </p:pic>
      <p:pic>
        <p:nvPicPr>
          <p:cNvPr id="12" name="Bild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0455" y="5700345"/>
            <a:ext cx="1135626" cy="822377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197600" y="274638"/>
            <a:ext cx="5254594" cy="1119156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6197600" y="1492696"/>
            <a:ext cx="4899487" cy="419821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327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95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252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5846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1" r:id="rId4"/>
    <p:sldLayoutId id="2147483660" r:id="rId5"/>
    <p:sldLayoutId id="2147483662" r:id="rId6"/>
    <p:sldLayoutId id="2147483663" r:id="rId7"/>
    <p:sldLayoutId id="2147483652" r:id="rId8"/>
    <p:sldLayoutId id="2147483664" r:id="rId9"/>
    <p:sldLayoutId id="2147483665" r:id="rId10"/>
    <p:sldLayoutId id="2147483653" r:id="rId11"/>
    <p:sldLayoutId id="2147483666" r:id="rId12"/>
    <p:sldLayoutId id="2147483667" r:id="rId13"/>
    <p:sldLayoutId id="2147483651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800" kern="1200">
          <a:solidFill>
            <a:srgbClr val="000664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Nye energibærere og fremdriftssystemer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37600" y="4184568"/>
            <a:ext cx="7440000" cy="856118"/>
          </a:xfrm>
        </p:spPr>
        <p:txBody>
          <a:bodyPr>
            <a:normAutofit/>
          </a:bodyPr>
          <a:lstStyle/>
          <a:p>
            <a:r>
              <a:rPr lang="nb-NO" sz="1600" dirty="0"/>
              <a:t>Forum for framtidas oljevern</a:t>
            </a:r>
          </a:p>
          <a:p>
            <a:r>
              <a:rPr lang="nb-NO" sz="1600" dirty="0"/>
              <a:t>Svolvær, 3. september 2024</a:t>
            </a:r>
          </a:p>
        </p:txBody>
      </p:sp>
      <p:sp>
        <p:nvSpPr>
          <p:cNvPr id="5" name="Rektangel 4"/>
          <p:cNvSpPr/>
          <p:nvPr/>
        </p:nvSpPr>
        <p:spPr>
          <a:xfrm>
            <a:off x="3837600" y="542427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b-NO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Steinar Lodve Gyltnes, avdelingsleder</a:t>
            </a:r>
          </a:p>
          <a:p>
            <a:r>
              <a:rPr lang="nb-NO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Logistikk og teknologiutviklingsavdelingen</a:t>
            </a:r>
          </a:p>
          <a:p>
            <a:r>
              <a:rPr lang="nb-NO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Kystverket Miljøberedskap</a:t>
            </a:r>
            <a:endParaRPr lang="nb-NO" sz="1200" dirty="0"/>
          </a:p>
        </p:txBody>
      </p:sp>
    </p:spTree>
    <p:extLst>
      <p:ext uri="{BB962C8B-B14F-4D97-AF65-F5344CB8AC3E}">
        <p14:creationId xmlns:p14="http://schemas.microsoft.com/office/powerpoint/2010/main" val="27058260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96BD770-3F09-9071-B757-1ADB8A6A3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MS Yara Eyde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5BAEAEE-7E5B-97D3-2E1C-7E31A59B61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1" y="1269964"/>
            <a:ext cx="6782512" cy="4090710"/>
          </a:xfrm>
        </p:spPr>
        <p:txBody>
          <a:bodyPr>
            <a:normAutofit/>
          </a:bodyPr>
          <a:lstStyle/>
          <a:p>
            <a:r>
              <a:rPr lang="nb-NO" sz="2400" dirty="0"/>
              <a:t>Verdens første containerskip med ammoniakk som energikilde </a:t>
            </a:r>
          </a:p>
          <a:p>
            <a:r>
              <a:rPr lang="nb-NO" sz="2400" dirty="0"/>
              <a:t>Plan operativ 2026</a:t>
            </a:r>
          </a:p>
          <a:p>
            <a:r>
              <a:rPr lang="nb-NO" sz="2400" dirty="0"/>
              <a:t>Bunkringslekter Brevik terminal med grønn ammoniakk fra Yara </a:t>
            </a:r>
            <a:r>
              <a:rPr lang="nb-NO" sz="2400" dirty="0" err="1"/>
              <a:t>Clean</a:t>
            </a:r>
            <a:r>
              <a:rPr lang="nb-NO" sz="2400" dirty="0"/>
              <a:t> </a:t>
            </a:r>
            <a:r>
              <a:rPr lang="nb-NO" sz="2400" dirty="0" err="1"/>
              <a:t>Ammonia</a:t>
            </a:r>
            <a:endParaRPr lang="nb-NO" sz="2400" dirty="0"/>
          </a:p>
        </p:txBody>
      </p:sp>
      <p:pic>
        <p:nvPicPr>
          <p:cNvPr id="4" name="Plassholder for bilde 5" descr="Window">
            <a:extLst>
              <a:ext uri="{FF2B5EF4-FFF2-40B4-BE49-F238E27FC236}">
                <a16:creationId xmlns:a16="http://schemas.microsoft.com/office/drawing/2014/main" id="{4B1DAFC7-9F79-A369-5D92-C244E509D0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31492" y="3429000"/>
            <a:ext cx="6172200" cy="2704985"/>
          </a:xfrm>
          <a:prstGeom prst="rect">
            <a:avLst/>
          </a:prstGeom>
        </p:spPr>
      </p:pic>
      <p:pic>
        <p:nvPicPr>
          <p:cNvPr id="5" name="Plassholder for bilde 5" descr="Window">
            <a:extLst>
              <a:ext uri="{FF2B5EF4-FFF2-40B4-BE49-F238E27FC236}">
                <a16:creationId xmlns:a16="http://schemas.microsoft.com/office/drawing/2014/main" id="{DD64F24A-BA18-B3E4-7524-A02BA66198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8919" y="1260360"/>
            <a:ext cx="3395743" cy="4873625"/>
          </a:xfrm>
          <a:prstGeom prst="rect">
            <a:avLst/>
          </a:prstGeo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2D3A4BB5-6CD3-2B3D-6373-0320135A16F6}"/>
              </a:ext>
            </a:extLst>
          </p:cNvPr>
          <p:cNvSpPr txBox="1"/>
          <p:nvPr/>
        </p:nvSpPr>
        <p:spPr>
          <a:xfrm>
            <a:off x="5033472" y="6429473"/>
            <a:ext cx="67825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Kilde og bilder: Yara, Yara </a:t>
            </a:r>
            <a:r>
              <a:rPr lang="nb-NO" sz="1400" dirty="0" err="1"/>
              <a:t>Clean</a:t>
            </a:r>
            <a:r>
              <a:rPr lang="nb-NO" sz="1400" dirty="0"/>
              <a:t> </a:t>
            </a:r>
            <a:r>
              <a:rPr lang="nb-NO" sz="1400" dirty="0" err="1"/>
              <a:t>Ammonia</a:t>
            </a:r>
            <a:r>
              <a:rPr lang="nb-NO" sz="1400" dirty="0"/>
              <a:t> og North Sea Container Line</a:t>
            </a:r>
          </a:p>
        </p:txBody>
      </p:sp>
    </p:spTree>
    <p:extLst>
      <p:ext uri="{BB962C8B-B14F-4D97-AF65-F5344CB8AC3E}">
        <p14:creationId xmlns:p14="http://schemas.microsoft.com/office/powerpoint/2010/main" val="29599443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94565B1-E518-50B5-B8E0-B6EDBE666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Veien videre…?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2C16DFD-10AF-8375-828F-B6B90CF73E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4" name="Plassholder for bilde 5" descr="Bilder">
            <a:extLst>
              <a:ext uri="{FF2B5EF4-FFF2-40B4-BE49-F238E27FC236}">
                <a16:creationId xmlns:a16="http://schemas.microsoft.com/office/drawing/2014/main" id="{5B137331-BB75-428C-BD05-620BD85F7E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37855" y="548989"/>
            <a:ext cx="2393381" cy="1085551"/>
          </a:xfrm>
          <a:prstGeom prst="rect">
            <a:avLst/>
          </a:prstGeom>
        </p:spPr>
      </p:pic>
      <p:pic>
        <p:nvPicPr>
          <p:cNvPr id="5" name="Plassholder for bilde 5" descr="Bilder">
            <a:extLst>
              <a:ext uri="{FF2B5EF4-FFF2-40B4-BE49-F238E27FC236}">
                <a16:creationId xmlns:a16="http://schemas.microsoft.com/office/drawing/2014/main" id="{28C6F628-B407-AC6F-1029-3D8737761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583246">
            <a:off x="362319" y="1614148"/>
            <a:ext cx="2195532" cy="2625362"/>
          </a:xfrm>
          <a:prstGeom prst="rect">
            <a:avLst/>
          </a:prstGeom>
        </p:spPr>
      </p:pic>
      <p:pic>
        <p:nvPicPr>
          <p:cNvPr id="6" name="Plassholder for bilde 5" descr="Bilder">
            <a:extLst>
              <a:ext uri="{FF2B5EF4-FFF2-40B4-BE49-F238E27FC236}">
                <a16:creationId xmlns:a16="http://schemas.microsoft.com/office/drawing/2014/main" id="{17EB07F6-10CA-4AFC-77F4-5C3D360F09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483203">
            <a:off x="9291351" y="1899677"/>
            <a:ext cx="2488381" cy="1489859"/>
          </a:xfrm>
          <a:prstGeom prst="rect">
            <a:avLst/>
          </a:prstGeom>
        </p:spPr>
      </p:pic>
      <p:pic>
        <p:nvPicPr>
          <p:cNvPr id="7" name="Plassholder for bilde 5" descr="Bilder">
            <a:extLst>
              <a:ext uri="{FF2B5EF4-FFF2-40B4-BE49-F238E27FC236}">
                <a16:creationId xmlns:a16="http://schemas.microsoft.com/office/drawing/2014/main" id="{CB0D5C05-904E-647A-3749-BC7D90DC2D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0962276">
            <a:off x="3163576" y="2096445"/>
            <a:ext cx="2060086" cy="2285643"/>
          </a:xfrm>
          <a:prstGeom prst="rect">
            <a:avLst/>
          </a:prstGeom>
        </p:spPr>
      </p:pic>
      <p:pic>
        <p:nvPicPr>
          <p:cNvPr id="8" name="Plassholder for bilde 5" descr="Bilder">
            <a:extLst>
              <a:ext uri="{FF2B5EF4-FFF2-40B4-BE49-F238E27FC236}">
                <a16:creationId xmlns:a16="http://schemas.microsoft.com/office/drawing/2014/main" id="{C453193A-64A6-6707-4D6C-25D9A794D0B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0779944">
            <a:off x="9331278" y="3620941"/>
            <a:ext cx="1979405" cy="2960380"/>
          </a:xfrm>
          <a:prstGeom prst="rect">
            <a:avLst/>
          </a:prstGeom>
        </p:spPr>
      </p:pic>
      <p:pic>
        <p:nvPicPr>
          <p:cNvPr id="9" name="Plassholder for bilde 5" descr="Bilder">
            <a:extLst>
              <a:ext uri="{FF2B5EF4-FFF2-40B4-BE49-F238E27FC236}">
                <a16:creationId xmlns:a16="http://schemas.microsoft.com/office/drawing/2014/main" id="{71650754-7AE6-97C2-85ED-69742F7571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48595">
            <a:off x="6786650" y="4369962"/>
            <a:ext cx="2345996" cy="2080797"/>
          </a:xfrm>
          <a:prstGeom prst="rect">
            <a:avLst/>
          </a:prstGeom>
        </p:spPr>
      </p:pic>
      <p:pic>
        <p:nvPicPr>
          <p:cNvPr id="11" name="Plassholder for bilde 5" descr="Bilder">
            <a:extLst>
              <a:ext uri="{FF2B5EF4-FFF2-40B4-BE49-F238E27FC236}">
                <a16:creationId xmlns:a16="http://schemas.microsoft.com/office/drawing/2014/main" id="{301D3153-8B64-847E-FA47-BC5E2FB795C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533943">
            <a:off x="4948918" y="619557"/>
            <a:ext cx="2607294" cy="1518867"/>
          </a:xfrm>
          <a:prstGeom prst="rect">
            <a:avLst/>
          </a:prstGeom>
        </p:spPr>
      </p:pic>
      <p:pic>
        <p:nvPicPr>
          <p:cNvPr id="12" name="Plassholder for bilde 5" descr="Bilder">
            <a:extLst>
              <a:ext uri="{FF2B5EF4-FFF2-40B4-BE49-F238E27FC236}">
                <a16:creationId xmlns:a16="http://schemas.microsoft.com/office/drawing/2014/main" id="{779C038C-B171-10E7-9F4D-557C762F528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0785129">
            <a:off x="1117362" y="3971130"/>
            <a:ext cx="1941558" cy="2696609"/>
          </a:xfrm>
          <a:prstGeom prst="rect">
            <a:avLst/>
          </a:prstGeom>
        </p:spPr>
      </p:pic>
      <p:pic>
        <p:nvPicPr>
          <p:cNvPr id="10" name="Plassholder for bilde 5" descr="Bilder">
            <a:extLst>
              <a:ext uri="{FF2B5EF4-FFF2-40B4-BE49-F238E27FC236}">
                <a16:creationId xmlns:a16="http://schemas.microsoft.com/office/drawing/2014/main" id="{15AA2FF5-3297-D060-3C3E-6B5ACC20B27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39847" y="1557071"/>
            <a:ext cx="2113712" cy="2631033"/>
          </a:xfrm>
          <a:prstGeom prst="rect">
            <a:avLst/>
          </a:prstGeom>
        </p:spPr>
      </p:pic>
      <p:sp>
        <p:nvSpPr>
          <p:cNvPr id="13" name="TekstSylinder 12">
            <a:extLst>
              <a:ext uri="{FF2B5EF4-FFF2-40B4-BE49-F238E27FC236}">
                <a16:creationId xmlns:a16="http://schemas.microsoft.com/office/drawing/2014/main" id="{E8488C8D-0A47-A6DA-C68C-11E85BA47BEC}"/>
              </a:ext>
            </a:extLst>
          </p:cNvPr>
          <p:cNvSpPr txBox="1"/>
          <p:nvPr/>
        </p:nvSpPr>
        <p:spPr>
          <a:xfrm>
            <a:off x="7181659" y="6403930"/>
            <a:ext cx="2694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Kilde: Teknisk Ukeblad</a:t>
            </a:r>
          </a:p>
        </p:txBody>
      </p:sp>
      <p:pic>
        <p:nvPicPr>
          <p:cNvPr id="14" name="Plassholder for bilde 5" descr="Window">
            <a:extLst>
              <a:ext uri="{FF2B5EF4-FFF2-40B4-BE49-F238E27FC236}">
                <a16:creationId xmlns:a16="http://schemas.microsoft.com/office/drawing/2014/main" id="{A4897007-B06F-95CB-4D67-019F46CB8D0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0" y="4552466"/>
            <a:ext cx="3607911" cy="21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9206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A692CE8-1298-08CB-114F-98A661265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9020175" cy="995326"/>
          </a:xfrm>
        </p:spPr>
        <p:txBody>
          <a:bodyPr>
            <a:normAutofit/>
          </a:bodyPr>
          <a:lstStyle/>
          <a:p>
            <a:r>
              <a:rPr lang="nb-NO" dirty="0"/>
              <a:t>Veien videre…?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6E340B2-9138-30BD-6E30-2FD5100355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5" name="Plassholder for bilde 5" descr="Window">
            <a:extLst>
              <a:ext uri="{FF2B5EF4-FFF2-40B4-BE49-F238E27FC236}">
                <a16:creationId xmlns:a16="http://schemas.microsoft.com/office/drawing/2014/main" id="{2E50BB7D-371A-20E4-EBE5-15D76A34CE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5107" y="1480858"/>
            <a:ext cx="9768321" cy="4748491"/>
          </a:xfrm>
          <a:prstGeom prst="rect">
            <a:avLst/>
          </a:prstGeo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5B201DB4-E200-4A0D-7EDD-7B860BEDBE13}"/>
              </a:ext>
            </a:extLst>
          </p:cNvPr>
          <p:cNvSpPr txBox="1"/>
          <p:nvPr/>
        </p:nvSpPr>
        <p:spPr>
          <a:xfrm>
            <a:off x="5982056" y="6421224"/>
            <a:ext cx="48727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Kilde: </a:t>
            </a:r>
            <a:r>
              <a:rPr lang="nb-NO" sz="1400" dirty="0" err="1"/>
              <a:t>DnV</a:t>
            </a:r>
            <a:r>
              <a:rPr lang="nb-NO" sz="1400" dirty="0"/>
              <a:t> Maritime </a:t>
            </a:r>
            <a:r>
              <a:rPr lang="nb-NO" sz="1400" dirty="0" err="1"/>
              <a:t>Forecast</a:t>
            </a:r>
            <a:r>
              <a:rPr lang="nb-NO" sz="1400" dirty="0"/>
              <a:t> to 2025 (2023)</a:t>
            </a:r>
          </a:p>
        </p:txBody>
      </p:sp>
      <p:pic>
        <p:nvPicPr>
          <p:cNvPr id="7" name="Plassholder for bilde 5" descr="Window">
            <a:extLst>
              <a:ext uri="{FF2B5EF4-FFF2-40B4-BE49-F238E27FC236}">
                <a16:creationId xmlns:a16="http://schemas.microsoft.com/office/drawing/2014/main" id="{96B449C7-6658-62A7-7BAC-7A617EEBEF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01447" y="102998"/>
            <a:ext cx="4231950" cy="1734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5049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>
                <a:solidFill>
                  <a:schemeClr val="accent1">
                    <a:lumMod val="75000"/>
                  </a:schemeClr>
                </a:solidFill>
              </a:rPr>
              <a:t>Nye utfordringer – økt kompleksitet – </a:t>
            </a:r>
            <a:r>
              <a:rPr lang="nb-NO" dirty="0" err="1">
                <a:solidFill>
                  <a:schemeClr val="accent1">
                    <a:lumMod val="75000"/>
                  </a:schemeClr>
                </a:solidFill>
              </a:rPr>
              <a:t>kunnskapsgap</a:t>
            </a:r>
            <a:endParaRPr lang="nb-NO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09600" y="1413933"/>
            <a:ext cx="10451977" cy="5105400"/>
          </a:xfrm>
        </p:spPr>
        <p:txBody>
          <a:bodyPr>
            <a:normAutofit/>
          </a:bodyPr>
          <a:lstStyle/>
          <a:p>
            <a:r>
              <a:rPr lang="nb-NO" sz="2400" dirty="0"/>
              <a:t>Hybride og grønne fremdriftsløsninger</a:t>
            </a:r>
          </a:p>
          <a:p>
            <a:pPr lvl="1"/>
            <a:r>
              <a:rPr lang="nb-NO" sz="2000" dirty="0"/>
              <a:t>Batteri/ brenselceller og fossilt drivstoff </a:t>
            </a:r>
          </a:p>
          <a:p>
            <a:pPr lvl="1"/>
            <a:r>
              <a:rPr lang="nb-NO" sz="2000" dirty="0"/>
              <a:t>LNG/ LPG/ hydrogen/ ammoniakk og fossilt drivstoff og biodrivstoff, metanol mv.</a:t>
            </a:r>
          </a:p>
          <a:p>
            <a:r>
              <a:rPr lang="nb-NO" sz="2400" dirty="0"/>
              <a:t>Fjernstyrt og autonom (sjø)transport</a:t>
            </a:r>
          </a:p>
          <a:p>
            <a:r>
              <a:rPr lang="nb-NO" sz="2400" dirty="0"/>
              <a:t>Nye utfordringer for innsatsmannskaper</a:t>
            </a:r>
          </a:p>
          <a:p>
            <a:r>
              <a:rPr lang="nb-NO" sz="2400" dirty="0"/>
              <a:t>Utfordrer oss på samhandling </a:t>
            </a:r>
          </a:p>
          <a:p>
            <a:r>
              <a:rPr lang="nb-NO" sz="2400" dirty="0"/>
              <a:t>Dedikerte nødhavner</a:t>
            </a:r>
          </a:p>
          <a:p>
            <a:r>
              <a:rPr lang="nb-NO" sz="2400" dirty="0"/>
              <a:t>Mangelfull (?) kompetanse på nye energibærere</a:t>
            </a:r>
          </a:p>
          <a:p>
            <a:pPr lvl="1"/>
            <a:r>
              <a:rPr lang="nb-NO" sz="2000" dirty="0"/>
              <a:t>Miljøkonsekvenser ved akutte utslipp</a:t>
            </a:r>
          </a:p>
          <a:p>
            <a:pPr lvl="1"/>
            <a:r>
              <a:rPr lang="nb-NO" sz="2000" dirty="0"/>
              <a:t>Skipsteknisk </a:t>
            </a:r>
          </a:p>
          <a:p>
            <a:pPr lvl="1"/>
            <a:r>
              <a:rPr lang="nb-NO" sz="2000" dirty="0"/>
              <a:t>Sikkerhet og «bekjempning»</a:t>
            </a:r>
          </a:p>
          <a:p>
            <a:pPr marL="914400" lvl="2" indent="0">
              <a:buNone/>
            </a:pPr>
            <a:endParaRPr lang="nb-NO" sz="1600" dirty="0"/>
          </a:p>
        </p:txBody>
      </p:sp>
    </p:spTree>
    <p:extLst>
      <p:ext uri="{BB962C8B-B14F-4D97-AF65-F5344CB8AC3E}">
        <p14:creationId xmlns:p14="http://schemas.microsoft.com/office/powerpoint/2010/main" val="34294004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nb-NO" b="1" dirty="0">
                <a:solidFill>
                  <a:srgbClr val="FFC000"/>
                </a:solidFill>
              </a:rPr>
              <a:t>Vår visjon; </a:t>
            </a:r>
          </a:p>
          <a:p>
            <a:r>
              <a:rPr lang="nb-NO" b="1" dirty="0">
                <a:solidFill>
                  <a:srgbClr val="FFC000"/>
                </a:solidFill>
              </a:rPr>
              <a:t>Utvikle kysten og havområdene til verdens sikreste og reneste </a:t>
            </a:r>
            <a:endParaRPr lang="nb-NO" dirty="0">
              <a:solidFill>
                <a:srgbClr val="FFC000"/>
              </a:solidFill>
            </a:endParaRP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2607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bilde 5" descr="Bilder">
            <a:extLst>
              <a:ext uri="{FF2B5EF4-FFF2-40B4-BE49-F238E27FC236}">
                <a16:creationId xmlns:a16="http://schemas.microsoft.com/office/drawing/2014/main" id="{847DD331-C252-1A05-CDC8-AE4CADE4CE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21884"/>
            <a:ext cx="6095999" cy="6879884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197600" y="274638"/>
            <a:ext cx="5254594" cy="1119156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nb-NO" sz="3500" dirty="0"/>
              <a:t>Agenda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6197599" y="1182757"/>
            <a:ext cx="5769113" cy="5550552"/>
          </a:xfrm>
        </p:spPr>
        <p:txBody>
          <a:bodyPr>
            <a:normAutofit/>
          </a:bodyPr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nb-NO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Stikkord – nye energibærere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nb-NO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Eksempel – to hendelser</a:t>
            </a:r>
            <a:endParaRPr lang="nb-NO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nb-NO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Intern arbeidsgruppe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nb-NO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Eksterne prosjekter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nb-NO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Veien videre…?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nb-NO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Nye utfordringer og økt kompleksitet – </a:t>
            </a:r>
            <a:r>
              <a:rPr lang="nb-NO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kunnskapsgap</a:t>
            </a:r>
            <a:endParaRPr lang="nb-NO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buNone/>
            </a:pPr>
            <a:endParaRPr lang="nb-NO" sz="1400" dirty="0"/>
          </a:p>
          <a:p>
            <a:pPr marL="0" indent="0">
              <a:lnSpc>
                <a:spcPct val="90000"/>
              </a:lnSpc>
              <a:buNone/>
            </a:pPr>
            <a:endParaRPr lang="nb-NO" sz="1400" dirty="0"/>
          </a:p>
          <a:p>
            <a:pPr>
              <a:lnSpc>
                <a:spcPct val="90000"/>
              </a:lnSpc>
            </a:pPr>
            <a:endParaRPr lang="nb-NO" sz="1400" dirty="0"/>
          </a:p>
        </p:txBody>
      </p:sp>
      <p:pic>
        <p:nvPicPr>
          <p:cNvPr id="5" name="Plassholder for bilde 4" descr="FNs berekraftsmål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6224" y="2440822"/>
            <a:ext cx="1136527" cy="1123463"/>
          </a:xfrm>
          <a:prstGeom prst="rect">
            <a:avLst/>
          </a:prstGeom>
        </p:spPr>
      </p:pic>
      <p:pic>
        <p:nvPicPr>
          <p:cNvPr id="6" name="Plassholder for bilde 4" descr="FNs berekraftsmål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9538" y="5084012"/>
            <a:ext cx="1149898" cy="1123463"/>
          </a:xfrm>
          <a:prstGeom prst="rect">
            <a:avLst/>
          </a:prstGeom>
        </p:spPr>
      </p:pic>
      <p:pic>
        <p:nvPicPr>
          <p:cNvPr id="7" name="Plassholder for bilde 4" descr="FNs berekraftsmål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1982" y="3762417"/>
            <a:ext cx="1110769" cy="1123463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D74FD810-B502-9FAF-87AB-235A26AEFFF1}"/>
              </a:ext>
            </a:extLst>
          </p:cNvPr>
          <p:cNvSpPr txBox="1"/>
          <p:nvPr/>
        </p:nvSpPr>
        <p:spPr>
          <a:xfrm>
            <a:off x="4490815" y="6508553"/>
            <a:ext cx="22304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/>
              <a:t>Yara Herøya</a:t>
            </a:r>
          </a:p>
        </p:txBody>
      </p:sp>
    </p:spTree>
    <p:extLst>
      <p:ext uri="{BB962C8B-B14F-4D97-AF65-F5344CB8AC3E}">
        <p14:creationId xmlns:p14="http://schemas.microsoft.com/office/powerpoint/2010/main" val="3078827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8C9B6A09-0D0D-907C-A125-8F4D9C841A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8887" y="2058742"/>
            <a:ext cx="6023113" cy="2740516"/>
          </a:xfrm>
          <a:prstGeom prst="rect">
            <a:avLst/>
          </a:prstGeom>
          <a:noFill/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5E3728EE-BEE2-77C9-8231-81E028C42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5384800" cy="995326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nb-NO" sz="3200"/>
              <a:t>Nye energibærere - stikkord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7D6F9C1-A746-1234-4AD5-F646809598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492695"/>
            <a:ext cx="5384800" cy="490810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nb-NO" sz="2000" dirty="0"/>
              <a:t>Flytende naturgass (LNG), Flytende petroleumsgass (LPG)</a:t>
            </a:r>
          </a:p>
          <a:p>
            <a:pPr>
              <a:lnSpc>
                <a:spcPct val="90000"/>
              </a:lnSpc>
            </a:pPr>
            <a:r>
              <a:rPr lang="nb-NO" sz="2000" dirty="0"/>
              <a:t>Batterier-/ hybrid</a:t>
            </a:r>
          </a:p>
          <a:p>
            <a:pPr>
              <a:lnSpc>
                <a:spcPct val="90000"/>
              </a:lnSpc>
            </a:pPr>
            <a:r>
              <a:rPr lang="nb-NO" sz="2000" dirty="0"/>
              <a:t>Metanol</a:t>
            </a:r>
          </a:p>
          <a:p>
            <a:pPr>
              <a:lnSpc>
                <a:spcPct val="90000"/>
              </a:lnSpc>
            </a:pPr>
            <a:r>
              <a:rPr lang="nb-NO" sz="2000" dirty="0"/>
              <a:t>Bærekraftig biodrivstoff </a:t>
            </a:r>
            <a:r>
              <a:rPr lang="nb-NO" sz="2000" i="1" dirty="0"/>
              <a:t>(11 </a:t>
            </a:r>
            <a:r>
              <a:rPr lang="nb-NO" sz="2000" i="1" dirty="0" err="1"/>
              <a:t>Mtoe</a:t>
            </a:r>
            <a:r>
              <a:rPr lang="nb-NO" sz="2000" i="1" dirty="0"/>
              <a:t> – 250 </a:t>
            </a:r>
            <a:r>
              <a:rPr lang="nb-NO" sz="2000" i="1" dirty="0" err="1"/>
              <a:t>Mtoe</a:t>
            </a:r>
            <a:r>
              <a:rPr lang="nb-NO" sz="2000" i="1" dirty="0"/>
              <a:t>)</a:t>
            </a:r>
          </a:p>
          <a:p>
            <a:pPr>
              <a:lnSpc>
                <a:spcPct val="90000"/>
              </a:lnSpc>
            </a:pPr>
            <a:r>
              <a:rPr lang="nb-NO" sz="2000" dirty="0"/>
              <a:t>Flytende og </a:t>
            </a:r>
            <a:r>
              <a:rPr lang="nb-NO" sz="2000" dirty="0" err="1"/>
              <a:t>trykksatt</a:t>
            </a:r>
            <a:r>
              <a:rPr lang="nb-NO" sz="2000" dirty="0"/>
              <a:t> hydrogen </a:t>
            </a:r>
          </a:p>
          <a:p>
            <a:pPr>
              <a:lnSpc>
                <a:spcPct val="90000"/>
              </a:lnSpc>
            </a:pPr>
            <a:r>
              <a:rPr lang="nb-NO" sz="2000" dirty="0"/>
              <a:t>Ammoniakk</a:t>
            </a:r>
          </a:p>
          <a:p>
            <a:pPr>
              <a:lnSpc>
                <a:spcPct val="90000"/>
              </a:lnSpc>
            </a:pPr>
            <a:r>
              <a:rPr lang="nb-NO" sz="2000" dirty="0"/>
              <a:t>Kjernekraft</a:t>
            </a:r>
          </a:p>
          <a:p>
            <a:pPr>
              <a:lnSpc>
                <a:spcPct val="90000"/>
              </a:lnSpc>
            </a:pPr>
            <a:r>
              <a:rPr lang="nb-NO" sz="2000" dirty="0"/>
              <a:t>Karbonfangst og lagring om bord</a:t>
            </a:r>
          </a:p>
          <a:p>
            <a:pPr>
              <a:lnSpc>
                <a:spcPct val="90000"/>
              </a:lnSpc>
            </a:pPr>
            <a:r>
              <a:rPr lang="nb-NO" sz="2000" i="1" dirty="0"/>
              <a:t>«Vind-assistert» fremdrift (28) og «luft-smøresystemer» (250)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93120E75-1CE1-8291-F8B3-BCA421F76FD6}"/>
              </a:ext>
            </a:extLst>
          </p:cNvPr>
          <p:cNvSpPr txBox="1"/>
          <p:nvPr/>
        </p:nvSpPr>
        <p:spPr>
          <a:xfrm>
            <a:off x="7660027" y="4941216"/>
            <a:ext cx="48727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Kilde og figur: </a:t>
            </a:r>
            <a:r>
              <a:rPr lang="nb-NO" sz="1400" dirty="0" err="1"/>
              <a:t>DnV</a:t>
            </a:r>
            <a:r>
              <a:rPr lang="nb-NO" sz="1400" dirty="0"/>
              <a:t> Maritime </a:t>
            </a:r>
            <a:r>
              <a:rPr lang="nb-NO" sz="1400" dirty="0" err="1"/>
              <a:t>Forecast</a:t>
            </a:r>
            <a:r>
              <a:rPr lang="nb-NO" sz="1400" dirty="0"/>
              <a:t> to 2025 (2023)</a:t>
            </a:r>
          </a:p>
        </p:txBody>
      </p:sp>
      <p:pic>
        <p:nvPicPr>
          <p:cNvPr id="7" name="Plassholder for innhold 4">
            <a:extLst>
              <a:ext uri="{FF2B5EF4-FFF2-40B4-BE49-F238E27FC236}">
                <a16:creationId xmlns:a16="http://schemas.microsoft.com/office/drawing/2014/main" id="{B490C957-51B7-6ED8-455F-E6CF4481E2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2026" y="1916784"/>
            <a:ext cx="1217908" cy="3107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080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b="0" dirty="0">
                <a:solidFill>
                  <a:schemeClr val="accent1">
                    <a:lumMod val="75000"/>
                  </a:schemeClr>
                </a:solidFill>
              </a:rPr>
              <a:t>Brim – Tønsberg (2021)</a:t>
            </a:r>
            <a:endParaRPr lang="nb-NO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228600" y="1707304"/>
            <a:ext cx="5867400" cy="4775799"/>
          </a:xfrm>
        </p:spPr>
        <p:txBody>
          <a:bodyPr>
            <a:normAutofit/>
          </a:bodyPr>
          <a:lstStyle/>
          <a:p>
            <a:r>
              <a:rPr lang="nb-NO" dirty="0"/>
              <a:t>Kunnskap og kompetanse</a:t>
            </a:r>
          </a:p>
          <a:p>
            <a:r>
              <a:rPr lang="nb-NO" dirty="0"/>
              <a:t>Utfordret ressursene på taktisk nivå</a:t>
            </a:r>
          </a:p>
          <a:p>
            <a:r>
              <a:rPr lang="nb-NO" dirty="0"/>
              <a:t>Utfordret samhandling mellom etatene</a:t>
            </a:r>
          </a:p>
          <a:p>
            <a:r>
              <a:rPr lang="nb-NO" dirty="0"/>
              <a:t>Krav til tekniske innretninger/ fartøysdesign – </a:t>
            </a:r>
            <a:r>
              <a:rPr lang="nb-NO" dirty="0">
                <a:solidFill>
                  <a:srgbClr val="FF0000"/>
                </a:solidFill>
              </a:rPr>
              <a:t>ulykker skjer ikke..?</a:t>
            </a:r>
          </a:p>
        </p:txBody>
      </p:sp>
      <p:pic>
        <p:nvPicPr>
          <p:cNvPr id="4" name="Plassholder for bilde 4" descr="A11 Einar Flogeland - Brann i elektriske fartøy - MS Brim.pdf – Arbeid – Microsoft​ Edg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85991" y="1446097"/>
            <a:ext cx="3820640" cy="2910717"/>
          </a:xfrm>
          <a:prstGeom prst="rect">
            <a:avLst/>
          </a:prstGeom>
        </p:spPr>
      </p:pic>
      <p:pic>
        <p:nvPicPr>
          <p:cNvPr id="5" name="Plassholder for bilde 4" descr="A11 Einar Flogeland - Brann i elektriske fartøy - MS Brim.pdf – Arbeid – Microsoft​ Edg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85989" y="4356814"/>
            <a:ext cx="3820641" cy="1995539"/>
          </a:xfrm>
          <a:prstGeom prst="rect">
            <a:avLst/>
          </a:prstGeom>
        </p:spPr>
      </p:pic>
      <p:sp>
        <p:nvSpPr>
          <p:cNvPr id="6" name="TekstSylinder 5"/>
          <p:cNvSpPr txBox="1"/>
          <p:nvPr/>
        </p:nvSpPr>
        <p:spPr>
          <a:xfrm>
            <a:off x="7185991" y="6090743"/>
            <a:ext cx="14067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100" dirty="0">
                <a:solidFill>
                  <a:schemeClr val="bg1"/>
                </a:solidFill>
              </a:rPr>
              <a:t>Foto: </a:t>
            </a:r>
            <a:r>
              <a:rPr lang="nb-NO" sz="1100" dirty="0" err="1">
                <a:solidFill>
                  <a:schemeClr val="bg1"/>
                </a:solidFill>
              </a:rPr>
              <a:t>VIBR</a:t>
            </a:r>
            <a:endParaRPr lang="nb-NO" sz="1100" dirty="0">
              <a:solidFill>
                <a:schemeClr val="bg1"/>
              </a:solidFill>
            </a:endParaRPr>
          </a:p>
        </p:txBody>
      </p:sp>
      <p:sp>
        <p:nvSpPr>
          <p:cNvPr id="7" name="TekstSylinder 6"/>
          <p:cNvSpPr txBox="1"/>
          <p:nvPr/>
        </p:nvSpPr>
        <p:spPr>
          <a:xfrm>
            <a:off x="10009790" y="4095204"/>
            <a:ext cx="14067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100" dirty="0">
                <a:solidFill>
                  <a:schemeClr val="bg1"/>
                </a:solidFill>
              </a:rPr>
              <a:t>Foto: </a:t>
            </a:r>
            <a:r>
              <a:rPr lang="nb-NO" sz="1100" dirty="0" err="1">
                <a:solidFill>
                  <a:schemeClr val="bg1"/>
                </a:solidFill>
              </a:rPr>
              <a:t>VIBR</a:t>
            </a:r>
            <a:endParaRPr lang="nb-NO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02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B1E63DA-183F-4F51-862F-4A850B2D9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err="1">
                <a:solidFill>
                  <a:schemeClr val="accent1">
                    <a:lumMod val="75000"/>
                  </a:schemeClr>
                </a:solidFill>
              </a:rPr>
              <a:t>Bukhta</a:t>
            </a:r>
            <a:r>
              <a:rPr lang="nb-NO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nb-NO" dirty="0" err="1">
                <a:solidFill>
                  <a:schemeClr val="accent1">
                    <a:lumMod val="75000"/>
                  </a:schemeClr>
                </a:solidFill>
              </a:rPr>
              <a:t>Naezdnik</a:t>
            </a:r>
            <a:r>
              <a:rPr lang="nb-NO" dirty="0">
                <a:solidFill>
                  <a:schemeClr val="accent1">
                    <a:lumMod val="75000"/>
                  </a:schemeClr>
                </a:solidFill>
              </a:rPr>
              <a:t> – Tromsø havn (2019)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08C094A-5708-466F-BA80-36F80DFBFF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0"/>
            <a:ext cx="5743575" cy="4801648"/>
          </a:xfrm>
        </p:spPr>
        <p:txBody>
          <a:bodyPr>
            <a:normAutofit/>
          </a:bodyPr>
          <a:lstStyle/>
          <a:p>
            <a:r>
              <a:rPr lang="nb-NO" sz="2400" dirty="0"/>
              <a:t>187 m3 bunkersolje</a:t>
            </a:r>
          </a:p>
          <a:p>
            <a:r>
              <a:rPr lang="nb-NO" sz="2400" dirty="0"/>
              <a:t>Ca. </a:t>
            </a:r>
            <a:r>
              <a:rPr lang="nb-NO" sz="2400" b="1" dirty="0"/>
              <a:t>3000 liter ammoniakk</a:t>
            </a:r>
            <a:endParaRPr lang="nb-NO" sz="2400" dirty="0"/>
          </a:p>
          <a:p>
            <a:r>
              <a:rPr lang="nb-NO" sz="2400" dirty="0"/>
              <a:t>Intensiv branninnsats fra land og sjø</a:t>
            </a:r>
          </a:p>
          <a:p>
            <a:r>
              <a:rPr lang="nb-NO" sz="2400" dirty="0"/>
              <a:t>Evakuering, sikkerhetssoner, nedstengning av ventilasjon til sykehuset mv.</a:t>
            </a:r>
          </a:p>
          <a:p>
            <a:r>
              <a:rPr lang="nb-NO" sz="2400" dirty="0"/>
              <a:t>Kommunikasjon </a:t>
            </a:r>
            <a:r>
              <a:rPr lang="nb-NO" sz="2400" dirty="0" err="1"/>
              <a:t>KyV</a:t>
            </a:r>
            <a:r>
              <a:rPr lang="nb-NO" sz="2400" dirty="0"/>
              <a:t>, politi, brann, LRS og IUA…</a:t>
            </a:r>
          </a:p>
          <a:p>
            <a:r>
              <a:rPr lang="nb-NO" sz="2400" dirty="0"/>
              <a:t>Innsatsmannskaper ble «oppbrukt»</a:t>
            </a:r>
          </a:p>
          <a:p>
            <a:r>
              <a:rPr lang="nb-NO" sz="2400" dirty="0"/>
              <a:t>Parallell forberedelse til oljevernaksjon</a:t>
            </a:r>
          </a:p>
        </p:txBody>
      </p:sp>
      <p:pic>
        <p:nvPicPr>
          <p:cNvPr id="4" name="Plassholder for innhold 11">
            <a:extLst>
              <a:ext uri="{FF2B5EF4-FFF2-40B4-BE49-F238E27FC236}">
                <a16:creationId xmlns:a16="http://schemas.microsoft.com/office/drawing/2014/main" id="{571D80F6-2081-4A50-94EC-60281EF3B7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5948" y="1600200"/>
            <a:ext cx="4391025" cy="2524729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A6C886AD-3387-4B61-BBCA-4CA7109FE1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5947" y="4154729"/>
            <a:ext cx="4391025" cy="2428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1410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">
            <a:extLst>
              <a:ext uri="{FF2B5EF4-FFF2-40B4-BE49-F238E27FC236}">
                <a16:creationId xmlns:a16="http://schemas.microsoft.com/office/drawing/2014/main" id="{3B6E0BA3-A7E9-5CCE-95F4-33325C324ED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79331" y="3487120"/>
            <a:ext cx="6112669" cy="3370880"/>
          </a:xfrm>
        </p:spPr>
        <p:txBody>
          <a:bodyPr/>
          <a:lstStyle/>
          <a:p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E4C3AECF-AD08-9DF5-860B-821DA0164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95326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nb-NO" sz="3200" dirty="0"/>
              <a:t>Intern arbeidsgruppe</a:t>
            </a:r>
          </a:p>
        </p:txBody>
      </p:sp>
      <p:pic>
        <p:nvPicPr>
          <p:cNvPr id="4" name="Plassholder for bilde 5" descr="Window">
            <a:extLst>
              <a:ext uri="{FF2B5EF4-FFF2-40B4-BE49-F238E27FC236}">
                <a16:creationId xmlns:a16="http://schemas.microsoft.com/office/drawing/2014/main" id="{C07CF9BB-82E1-255A-B5C7-50F0CAA2ACB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25" r="-2" b="274"/>
          <a:stretch/>
        </p:blipFill>
        <p:spPr>
          <a:xfrm>
            <a:off x="9303364" y="2858168"/>
            <a:ext cx="2695759" cy="1494755"/>
          </a:xfrm>
          <a:prstGeom prst="rect">
            <a:avLst/>
          </a:prstGeom>
          <a:noFill/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F29498B-A594-B802-9557-69EEC91BA0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362076"/>
            <a:ext cx="10620652" cy="2008804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endParaRPr lang="nb-NO" sz="2000" dirty="0"/>
          </a:p>
        </p:txBody>
      </p:sp>
      <p:pic>
        <p:nvPicPr>
          <p:cNvPr id="5" name="Plassholder for bilde 5" descr="Window">
            <a:extLst>
              <a:ext uri="{FF2B5EF4-FFF2-40B4-BE49-F238E27FC236}">
                <a16:creationId xmlns:a16="http://schemas.microsoft.com/office/drawing/2014/main" id="{9F3EA5C9-C52F-617C-2500-66B012F112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2877" y="1362076"/>
            <a:ext cx="9176220" cy="5038724"/>
          </a:xfrm>
          <a:prstGeom prst="rect">
            <a:avLst/>
          </a:prstGeo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51C573BA-0CF8-9B09-5841-DD28AD01D075}"/>
              </a:ext>
            </a:extLst>
          </p:cNvPr>
          <p:cNvSpPr txBox="1"/>
          <p:nvPr/>
        </p:nvSpPr>
        <p:spPr>
          <a:xfrm rot="20623715">
            <a:off x="721241" y="2509436"/>
            <a:ext cx="955415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3200" dirty="0">
                <a:solidFill>
                  <a:srgbClr val="FF0000"/>
                </a:solidFill>
              </a:rPr>
              <a:t>Bidra, og ta initiativ til </a:t>
            </a:r>
            <a:r>
              <a:rPr lang="nb-NO" sz="3200" b="1" dirty="0">
                <a:solidFill>
                  <a:srgbClr val="FF0000"/>
                </a:solidFill>
              </a:rPr>
              <a:t>samarbeid</a:t>
            </a:r>
            <a:r>
              <a:rPr lang="nb-NO" sz="3200" dirty="0">
                <a:solidFill>
                  <a:srgbClr val="FF0000"/>
                </a:solidFill>
              </a:rPr>
              <a:t> og </a:t>
            </a:r>
            <a:r>
              <a:rPr lang="nb-NO" sz="3200" b="1" dirty="0">
                <a:solidFill>
                  <a:srgbClr val="FF0000"/>
                </a:solidFill>
              </a:rPr>
              <a:t>samhandling</a:t>
            </a:r>
            <a:r>
              <a:rPr lang="nb-NO" sz="3200" dirty="0">
                <a:solidFill>
                  <a:srgbClr val="FF0000"/>
                </a:solidFill>
              </a:rPr>
              <a:t> med relevante aktører for utvikling av et </a:t>
            </a:r>
            <a:r>
              <a:rPr lang="nb-NO" sz="3200" b="1" dirty="0">
                <a:solidFill>
                  <a:srgbClr val="FF0000"/>
                </a:solidFill>
              </a:rPr>
              <a:t>felles kunnskapsgrunnlag </a:t>
            </a:r>
            <a:r>
              <a:rPr lang="nb-NO" sz="3200" dirty="0">
                <a:solidFill>
                  <a:srgbClr val="FF0000"/>
                </a:solidFill>
              </a:rPr>
              <a:t>på nye energibærere</a:t>
            </a:r>
          </a:p>
        </p:txBody>
      </p:sp>
    </p:spTree>
    <p:extLst>
      <p:ext uri="{BB962C8B-B14F-4D97-AF65-F5344CB8AC3E}">
        <p14:creationId xmlns:p14="http://schemas.microsoft.com/office/powerpoint/2010/main" val="1562161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B6ADC6E-8C71-9163-95D0-B7FB12D0E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>
                <a:solidFill>
                  <a:schemeClr val="accent1">
                    <a:lumMod val="75000"/>
                  </a:schemeClr>
                </a:solidFill>
              </a:rPr>
              <a:t>Deltagelse eksterne </a:t>
            </a:r>
            <a:r>
              <a:rPr lang="nb-NO" dirty="0">
                <a:solidFill>
                  <a:schemeClr val="accent1">
                    <a:lumMod val="75000"/>
                  </a:schemeClr>
                </a:solidFill>
              </a:rPr>
              <a:t>prosjekter – nye energibærere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581987C-E813-53C8-ECE5-C0A544521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378009"/>
            <a:ext cx="10451977" cy="4715142"/>
          </a:xfrm>
        </p:spPr>
        <p:txBody>
          <a:bodyPr>
            <a:normAutofit/>
          </a:bodyPr>
          <a:lstStyle/>
          <a:p>
            <a:r>
              <a:rPr lang="nb-NO" dirty="0" err="1"/>
              <a:t>HYDROGENi</a:t>
            </a:r>
            <a:r>
              <a:rPr lang="nb-NO" dirty="0"/>
              <a:t>, </a:t>
            </a:r>
            <a:r>
              <a:rPr lang="nb-NO" dirty="0" err="1"/>
              <a:t>SafeAm</a:t>
            </a:r>
            <a:r>
              <a:rPr lang="nb-NO" dirty="0"/>
              <a:t>, </a:t>
            </a:r>
            <a:r>
              <a:rPr lang="nb-NO" dirty="0" err="1"/>
              <a:t>HyValue</a:t>
            </a:r>
            <a:r>
              <a:rPr lang="nb-NO" dirty="0"/>
              <a:t>, </a:t>
            </a:r>
            <a:r>
              <a:rPr lang="nb-NO" dirty="0" err="1"/>
              <a:t>SusFuel</a:t>
            </a:r>
            <a:endParaRPr lang="nb-NO" dirty="0"/>
          </a:p>
          <a:p>
            <a:pPr lvl="1"/>
            <a:r>
              <a:rPr lang="nb-NO" sz="2000" dirty="0"/>
              <a:t>Vi ønsker å bidra slik at fagfeltet </a:t>
            </a:r>
            <a:r>
              <a:rPr lang="nb-NO" sz="2000" b="1" dirty="0"/>
              <a:t>akutt forurensning</a:t>
            </a:r>
            <a:r>
              <a:rPr lang="nb-NO" sz="2000" dirty="0"/>
              <a:t> ivaretas i disse prosjektene</a:t>
            </a:r>
          </a:p>
          <a:p>
            <a:pPr lvl="2"/>
            <a:r>
              <a:rPr lang="nb-NO" sz="1800" dirty="0"/>
              <a:t>Miljøkonsekvenser ved ulykker og akutt utslipp</a:t>
            </a:r>
          </a:p>
          <a:p>
            <a:pPr lvl="2"/>
            <a:r>
              <a:rPr lang="nb-NO" sz="1800" dirty="0"/>
              <a:t>Tekniske innretninger</a:t>
            </a:r>
          </a:p>
          <a:p>
            <a:pPr lvl="2"/>
            <a:r>
              <a:rPr lang="nb-NO" sz="1800" dirty="0"/>
              <a:t>Metoder for bekjempning</a:t>
            </a:r>
          </a:p>
          <a:p>
            <a:pPr marL="457200" lvl="1" indent="0">
              <a:buNone/>
            </a:pPr>
            <a:endParaRPr lang="nb-NO" sz="2800" dirty="0"/>
          </a:p>
          <a:p>
            <a:pPr marL="457200" lvl="1" indent="0">
              <a:buNone/>
            </a:pPr>
            <a:r>
              <a:rPr lang="nb-NO" dirty="0"/>
              <a:t>Eksempel</a:t>
            </a:r>
          </a:p>
          <a:p>
            <a:pPr lvl="1"/>
            <a:r>
              <a:rPr lang="nb-NO" sz="2000" dirty="0"/>
              <a:t>Giftighetstest med utslipp til sjø - ammoniakk på torskeegg</a:t>
            </a:r>
          </a:p>
          <a:p>
            <a:pPr lvl="1"/>
            <a:r>
              <a:rPr lang="nb-NO" sz="2000" dirty="0"/>
              <a:t>Spredningsforsøk</a:t>
            </a:r>
          </a:p>
          <a:p>
            <a:pPr marL="457200" lvl="1" indent="0">
              <a:buNone/>
            </a:pPr>
            <a:endParaRPr lang="nb-NO" dirty="0"/>
          </a:p>
        </p:txBody>
      </p:sp>
      <p:pic>
        <p:nvPicPr>
          <p:cNvPr id="4" name="Plassholder for bilde 5" descr="FME HYDROGENi Deliverable DIA_D2023_IA1.3 JWH.docx - Word">
            <a:extLst>
              <a:ext uri="{FF2B5EF4-FFF2-40B4-BE49-F238E27FC236}">
                <a16:creationId xmlns:a16="http://schemas.microsoft.com/office/drawing/2014/main" id="{64E72ED2-DDEE-0588-8179-818234FBEF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33158" y="5216188"/>
            <a:ext cx="5604860" cy="149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414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EECD133-E8EA-CA6B-982A-420DCE85A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Bilferger har banet vei…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E3035BD-D36D-665E-7336-727B085DB5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4920" y="1600200"/>
            <a:ext cx="5735104" cy="4090710"/>
          </a:xfrm>
        </p:spPr>
        <p:txBody>
          <a:bodyPr>
            <a:normAutofit fontScale="92500" lnSpcReduction="20000"/>
          </a:bodyPr>
          <a:lstStyle/>
          <a:p>
            <a:r>
              <a:rPr lang="nb-NO" dirty="0"/>
              <a:t>MF </a:t>
            </a:r>
            <a:r>
              <a:rPr lang="nb-NO" dirty="0" err="1"/>
              <a:t>Glutra</a:t>
            </a:r>
            <a:r>
              <a:rPr lang="nb-NO" dirty="0"/>
              <a:t> – LNG (2000)</a:t>
            </a:r>
          </a:p>
          <a:p>
            <a:r>
              <a:rPr lang="nb-NO" dirty="0"/>
              <a:t>MF Ampere – batteri (2014), ca. 70 batteriferger i drift i dag</a:t>
            </a:r>
          </a:p>
          <a:p>
            <a:r>
              <a:rPr lang="nb-NO" dirty="0"/>
              <a:t>MF Hydra – flytende hydrogen – verdens første (2021)</a:t>
            </a:r>
          </a:p>
          <a:p>
            <a:pPr lvl="1"/>
            <a:r>
              <a:rPr lang="nb-NO" sz="1900" dirty="0"/>
              <a:t>Brenselceller som produserer strøm fra hydrogen – 400 kW</a:t>
            </a:r>
          </a:p>
          <a:p>
            <a:r>
              <a:rPr lang="nb-NO" dirty="0"/>
              <a:t>MF XX og YY – </a:t>
            </a:r>
            <a:r>
              <a:rPr lang="nb-NO" dirty="0" err="1"/>
              <a:t>trykksatt</a:t>
            </a:r>
            <a:r>
              <a:rPr lang="nb-NO" dirty="0"/>
              <a:t> hydrogen (2026)</a:t>
            </a:r>
          </a:p>
          <a:p>
            <a:pPr lvl="1"/>
            <a:r>
              <a:rPr lang="nb-NO" sz="1900" dirty="0"/>
              <a:t>Brenselceller – 6400 kW</a:t>
            </a:r>
          </a:p>
          <a:p>
            <a:pPr lvl="1"/>
            <a:r>
              <a:rPr lang="nb-NO" sz="1900" dirty="0"/>
              <a:t>Grønn hydrogen skal produseres lokalt i Bodø – inntil 10 tonn pr. dag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96364F94-F0D1-6DD2-32BA-5CF7FE8B0239}"/>
              </a:ext>
            </a:extLst>
          </p:cNvPr>
          <p:cNvSpPr txBox="1"/>
          <p:nvPr/>
        </p:nvSpPr>
        <p:spPr>
          <a:xfrm>
            <a:off x="7580119" y="6244807"/>
            <a:ext cx="33698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Kilde og bilde: Norled og TU</a:t>
            </a:r>
          </a:p>
        </p:txBody>
      </p:sp>
      <p:pic>
        <p:nvPicPr>
          <p:cNvPr id="5" name="Plassholder for bilde 5" descr="Window">
            <a:extLst>
              <a:ext uri="{FF2B5EF4-FFF2-40B4-BE49-F238E27FC236}">
                <a16:creationId xmlns:a16="http://schemas.microsoft.com/office/drawing/2014/main" id="{01D6589C-AC95-6AF9-27F8-CD75DB80B0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0" y="274638"/>
            <a:ext cx="5390424" cy="2361646"/>
          </a:xfrm>
          <a:prstGeom prst="rect">
            <a:avLst/>
          </a:prstGeom>
        </p:spPr>
      </p:pic>
      <p:pic>
        <p:nvPicPr>
          <p:cNvPr id="6" name="Plassholder for bilde 5" descr="Window">
            <a:extLst>
              <a:ext uri="{FF2B5EF4-FFF2-40B4-BE49-F238E27FC236}">
                <a16:creationId xmlns:a16="http://schemas.microsoft.com/office/drawing/2014/main" id="{CFB94B95-C863-1A25-83CB-68D4FCE5AF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5999" y="3033841"/>
            <a:ext cx="5390423" cy="2533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5359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577A124-87F6-E17E-47A5-221446A97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Bunkringsanlegg ammoniakk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879F04E-22AA-80FB-F088-149868689F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3465" y="1383645"/>
            <a:ext cx="6007694" cy="4090710"/>
          </a:xfrm>
        </p:spPr>
        <p:txBody>
          <a:bodyPr>
            <a:normAutofit/>
          </a:bodyPr>
          <a:lstStyle/>
          <a:p>
            <a:r>
              <a:rPr lang="nb-NO" sz="2400" dirty="0"/>
              <a:t>1000 m3 bunkersterminal – landbasert og flytende </a:t>
            </a:r>
            <a:r>
              <a:rPr lang="nb-NO" sz="2400" dirty="0" err="1"/>
              <a:t>barge</a:t>
            </a:r>
            <a:r>
              <a:rPr lang="nb-NO" sz="2400" dirty="0"/>
              <a:t> – 2025</a:t>
            </a:r>
          </a:p>
          <a:p>
            <a:r>
              <a:rPr lang="nb-NO" sz="2400" dirty="0"/>
              <a:t>Flytende NH3, -33°C</a:t>
            </a:r>
          </a:p>
          <a:p>
            <a:r>
              <a:rPr lang="nb-NO" sz="2400" dirty="0" err="1"/>
              <a:t>DnV</a:t>
            </a:r>
            <a:r>
              <a:rPr lang="nb-NO" sz="2400" dirty="0"/>
              <a:t> godkjenning </a:t>
            </a:r>
            <a:r>
              <a:rPr lang="nb-NO" sz="2400" i="1" dirty="0"/>
              <a:t>(</a:t>
            </a:r>
            <a:r>
              <a:rPr lang="nb-NO" sz="2400" i="1" dirty="0" err="1"/>
              <a:t>Approved</a:t>
            </a:r>
            <a:r>
              <a:rPr lang="nb-NO" sz="2400" i="1" dirty="0"/>
              <a:t> in </a:t>
            </a:r>
            <a:r>
              <a:rPr lang="nb-NO" sz="2400" i="1" dirty="0" err="1"/>
              <a:t>Principle</a:t>
            </a:r>
            <a:r>
              <a:rPr lang="nb-NO" sz="2400" i="1" dirty="0"/>
              <a:t>)</a:t>
            </a:r>
          </a:p>
          <a:p>
            <a:r>
              <a:rPr lang="nb-NO" sz="2400" dirty="0"/>
              <a:t>DSB godkjenning – Fjordbase i Florø</a:t>
            </a:r>
          </a:p>
        </p:txBody>
      </p:sp>
      <p:pic>
        <p:nvPicPr>
          <p:cNvPr id="5" name="Plassholder for bilde 5" descr="Window">
            <a:extLst>
              <a:ext uri="{FF2B5EF4-FFF2-40B4-BE49-F238E27FC236}">
                <a16:creationId xmlns:a16="http://schemas.microsoft.com/office/drawing/2014/main" id="{93D4C63D-D47D-857D-37CD-67070AD0F4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07095" y="2690665"/>
            <a:ext cx="5141720" cy="2931185"/>
          </a:xfrm>
          <a:prstGeom prst="rect">
            <a:avLst/>
          </a:prstGeom>
        </p:spPr>
      </p:pic>
      <p:pic>
        <p:nvPicPr>
          <p:cNvPr id="4" name="Plassholder for bilde 5" descr="Window">
            <a:extLst>
              <a:ext uri="{FF2B5EF4-FFF2-40B4-BE49-F238E27FC236}">
                <a16:creationId xmlns:a16="http://schemas.microsoft.com/office/drawing/2014/main" id="{D8FF7B63-647F-02BE-6F90-98662EA985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212" y="4072482"/>
            <a:ext cx="6172200" cy="2510880"/>
          </a:xfrm>
          <a:prstGeom prst="rect">
            <a:avLst/>
          </a:prstGeo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B1DBDD03-0A0F-691D-E7F6-CD5DA0069823}"/>
              </a:ext>
            </a:extLst>
          </p:cNvPr>
          <p:cNvSpPr txBox="1"/>
          <p:nvPr/>
        </p:nvSpPr>
        <p:spPr>
          <a:xfrm>
            <a:off x="7265157" y="6264067"/>
            <a:ext cx="35123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Kilde: </a:t>
            </a:r>
            <a:r>
              <a:rPr lang="nb-NO" sz="1400" dirty="0" err="1"/>
              <a:t>Azane</a:t>
            </a:r>
            <a:r>
              <a:rPr lang="nb-NO" sz="1400" dirty="0"/>
              <a:t> </a:t>
            </a:r>
            <a:r>
              <a:rPr lang="nb-NO" sz="1400" dirty="0" err="1"/>
              <a:t>Fuel</a:t>
            </a:r>
            <a:r>
              <a:rPr lang="nb-NO" sz="1400" dirty="0"/>
              <a:t> Solutions og bedriftsbesøk Yara</a:t>
            </a:r>
          </a:p>
        </p:txBody>
      </p:sp>
    </p:spTree>
    <p:extLst>
      <p:ext uri="{BB962C8B-B14F-4D97-AF65-F5344CB8AC3E}">
        <p14:creationId xmlns:p14="http://schemas.microsoft.com/office/powerpoint/2010/main" val="2467746413"/>
      </p:ext>
    </p:extLst>
  </p:cSld>
  <p:clrMapOvr>
    <a:masterClrMapping/>
  </p:clrMapOvr>
</p:sld>
</file>

<file path=ppt/theme/theme1.xml><?xml version="1.0" encoding="utf-8"?>
<a:theme xmlns:a="http://schemas.openxmlformats.org/drawingml/2006/main" name="Kystverket-mal">
  <a:themeElements>
    <a:clrScheme name="Kystverket">
      <a:dk1>
        <a:sysClr val="windowText" lastClr="000000"/>
      </a:dk1>
      <a:lt1>
        <a:sysClr val="window" lastClr="FFFFFF"/>
      </a:lt1>
      <a:dk2>
        <a:srgbClr val="000671"/>
      </a:dk2>
      <a:lt2>
        <a:srgbClr val="F9F6F3"/>
      </a:lt2>
      <a:accent1>
        <a:srgbClr val="000671"/>
      </a:accent1>
      <a:accent2>
        <a:srgbClr val="FF091F"/>
      </a:accent2>
      <a:accent3>
        <a:srgbClr val="A9E5FB"/>
      </a:accent3>
      <a:accent4>
        <a:srgbClr val="5D5D5D"/>
      </a:accent4>
      <a:accent5>
        <a:srgbClr val="0596CB"/>
      </a:accent5>
      <a:accent6>
        <a:srgbClr val="3BA460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Kystverket-mal Norsk 16x9.potx" id="{0C201371-A943-4C93-AAD0-24CB1AB3D876}" vid="{D446A672-693E-48F1-840F-9CD37C1238E6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9B62709B740C04D9116A4D7C3F37209" ma:contentTypeVersion="5" ma:contentTypeDescription="Create a new document." ma:contentTypeScope="" ma:versionID="aa8b31c48e1d3b9484ad54760bf15550">
  <xsd:schema xmlns:xsd="http://www.w3.org/2001/XMLSchema" xmlns:xs="http://www.w3.org/2001/XMLSchema" xmlns:p="http://schemas.microsoft.com/office/2006/metadata/properties" xmlns:ns3="28379597-5c24-45ba-9755-76e21eacb4d4" xmlns:ns4="73ea819a-7552-4ee9-a69f-724f1aea83ff" targetNamespace="http://schemas.microsoft.com/office/2006/metadata/properties" ma:root="true" ma:fieldsID="7f91d1e705c57838f5cd2678c8e7f2fa" ns3:_="" ns4:_="">
    <xsd:import namespace="28379597-5c24-45ba-9755-76e21eacb4d4"/>
    <xsd:import namespace="73ea819a-7552-4ee9-a69f-724f1aea83f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379597-5c24-45ba-9755-76e21eacb4d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ea819a-7552-4ee9-a69f-724f1aea83f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D172EA8-9CC0-4651-97E5-FE85AFE59ED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379597-5c24-45ba-9755-76e21eacb4d4"/>
    <ds:schemaRef ds:uri="73ea819a-7552-4ee9-a69f-724f1aea83f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FD30A31-A2AF-4DAB-9BB8-2816B725BB0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1957CEF-CA32-4944-9DF6-DC633B26549F}">
  <ds:schemaRefs>
    <ds:schemaRef ds:uri="http://purl.org/dc/dcmitype/"/>
    <ds:schemaRef ds:uri="http://schemas.microsoft.com/office/infopath/2007/PartnerControls"/>
    <ds:schemaRef ds:uri="73ea819a-7552-4ee9-a69f-724f1aea83ff"/>
    <ds:schemaRef ds:uri="http://purl.org/dc/elements/1.1/"/>
    <ds:schemaRef ds:uri="http://schemas.microsoft.com/office/2006/metadata/properties"/>
    <ds:schemaRef ds:uri="http://schemas.microsoft.com/office/2006/documentManagement/types"/>
    <ds:schemaRef ds:uri="28379597-5c24-45ba-9755-76e21eacb4d4"/>
    <ds:schemaRef ds:uri="http://purl.org/dc/terms/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6784</TotalTime>
  <Words>530</Words>
  <Application>Microsoft Office PowerPoint</Application>
  <PresentationFormat>Widescreen</PresentationFormat>
  <Paragraphs>92</Paragraphs>
  <Slides>14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14</vt:i4>
      </vt:variant>
    </vt:vector>
  </HeadingPairs>
  <TitlesOfParts>
    <vt:vector size="20" baseType="lpstr">
      <vt:lpstr>Arial</vt:lpstr>
      <vt:lpstr>Calibri</vt:lpstr>
      <vt:lpstr>Courier New</vt:lpstr>
      <vt:lpstr>Symbol</vt:lpstr>
      <vt:lpstr>Wingdings</vt:lpstr>
      <vt:lpstr>Kystverket-mal</vt:lpstr>
      <vt:lpstr>Nye energibærere og fremdriftssystemer</vt:lpstr>
      <vt:lpstr>Agenda</vt:lpstr>
      <vt:lpstr>Nye energibærere - stikkord</vt:lpstr>
      <vt:lpstr>Brim – Tønsberg (2021)</vt:lpstr>
      <vt:lpstr>Bukhta Naezdnik – Tromsø havn (2019)</vt:lpstr>
      <vt:lpstr>Intern arbeidsgruppe</vt:lpstr>
      <vt:lpstr>Deltagelse eksterne prosjekter – nye energibærere</vt:lpstr>
      <vt:lpstr>Bilferger har banet vei…</vt:lpstr>
      <vt:lpstr>Bunkringsanlegg ammoniakk</vt:lpstr>
      <vt:lpstr>MS Yara Eyde</vt:lpstr>
      <vt:lpstr>Veien videre…?</vt:lpstr>
      <vt:lpstr>Veien videre…?</vt:lpstr>
      <vt:lpstr>Nye utfordringer – økt kompleksitet – kunnskapsgap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Kystverket</dc:title>
  <dc:creator>Aasebø, Kjetil</dc:creator>
  <cp:lastModifiedBy>Gyltnes, Steinar Lodve</cp:lastModifiedBy>
  <cp:revision>235</cp:revision>
  <dcterms:created xsi:type="dcterms:W3CDTF">2021-02-08T13:28:17Z</dcterms:created>
  <dcterms:modified xsi:type="dcterms:W3CDTF">2024-08-30T10:38:52Z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0x01010069B62709B740C04D9116A4D7C3F37209</vt:lpwstr>
  </property>
</Properties>
</file>