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305" r:id="rId6"/>
    <p:sldId id="319" r:id="rId7"/>
    <p:sldId id="292" r:id="rId8"/>
    <p:sldId id="306" r:id="rId9"/>
    <p:sldId id="309" r:id="rId10"/>
    <p:sldId id="307" r:id="rId11"/>
    <p:sldId id="316" r:id="rId12"/>
    <p:sldId id="315" r:id="rId13"/>
    <p:sldId id="314" r:id="rId14"/>
    <p:sldId id="317" r:id="rId15"/>
    <p:sldId id="318" r:id="rId16"/>
    <p:sldId id="291" r:id="rId17"/>
    <p:sldId id="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yltnes, Steinar Lodve" initials="GSL" lastIdx="1" clrIdx="0">
    <p:extLst>
      <p:ext uri="{19B8F6BF-5375-455C-9EA6-DF929625EA0E}">
        <p15:presenceInfo xmlns:p15="http://schemas.microsoft.com/office/powerpoint/2012/main" userId="S-1-5-21-1409082233-1343024091-725345543-252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E5FB"/>
    <a:srgbClr val="F9F6F3"/>
    <a:srgbClr val="FF451F"/>
    <a:srgbClr val="000664"/>
    <a:srgbClr val="00065E"/>
    <a:srgbClr val="000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963" autoAdjust="0"/>
  </p:normalViewPr>
  <p:slideViewPr>
    <p:cSldViewPr snapToGrid="0" snapToObjects="1">
      <p:cViewPr varScale="1">
        <p:scale>
          <a:sx n="112" d="100"/>
          <a:sy n="112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B4AA7-5121-BF4D-8928-26ECEAFD04F4}" type="datetimeFigureOut">
              <a:rPr lang="nb-NO" smtClean="0"/>
              <a:t>30.08.2024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8D77A-EA95-3D40-BBC5-5C5E0F90D9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41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8D77A-EA95-3D40-BBC5-5C5E0F90D92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334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rgbClr val="000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7600" y="2312504"/>
            <a:ext cx="7440000" cy="1215010"/>
          </a:xfrm>
        </p:spPr>
        <p:txBody>
          <a:bodyPr anchor="b" anchorCtr="0">
            <a:noAutofit/>
          </a:bodyPr>
          <a:lstStyle>
            <a:lvl1pPr>
              <a:defRPr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7600" y="3556856"/>
            <a:ext cx="7440000" cy="85611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8" y="2691554"/>
            <a:ext cx="2057893" cy="148604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557600" y="6176387"/>
            <a:ext cx="3443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</a:rPr>
              <a:t>– Vi tar </a:t>
            </a:r>
            <a:r>
              <a:rPr lang="en-GB" sz="2000" dirty="0" err="1">
                <a:solidFill>
                  <a:schemeClr val="bg1"/>
                </a:solidFill>
              </a:rPr>
              <a:t>ansvar</a:t>
            </a:r>
            <a:r>
              <a:rPr lang="en-GB" sz="2000" dirty="0">
                <a:solidFill>
                  <a:schemeClr val="bg1"/>
                </a:solidFill>
              </a:rPr>
              <a:t> for </a:t>
            </a:r>
            <a:r>
              <a:rPr lang="en-GB" sz="2000" dirty="0" err="1">
                <a:solidFill>
                  <a:schemeClr val="bg1"/>
                </a:solidFill>
              </a:rPr>
              <a:t>sjøvegen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 userDrawn="1"/>
        </p:nvSpPr>
        <p:spPr>
          <a:xfrm>
            <a:off x="-1" y="2691554"/>
            <a:ext cx="236231" cy="1486042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3" r="44494" b="26236"/>
          <a:stretch/>
        </p:blipFill>
        <p:spPr>
          <a:xfrm rot="19826298">
            <a:off x="9162466" y="496445"/>
            <a:ext cx="4926558" cy="58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Bilde/objekt venstre"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6197600" y="0"/>
            <a:ext cx="5384800" cy="178593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3113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97600" y="274638"/>
            <a:ext cx="5254594" cy="11191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6197600" y="1492696"/>
            <a:ext cx="4899487" cy="4198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- To bilder/objekter i b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079331" y="3487120"/>
            <a:ext cx="6112669" cy="337088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620652" cy="163591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0" y="3487120"/>
            <a:ext cx="6079331" cy="337087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7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- To bilder/objekter i bunn">
    <p:bg>
      <p:bgPr>
        <a:solidFill>
          <a:srgbClr val="A9E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079331" y="3487120"/>
            <a:ext cx="6112669" cy="337088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0" y="3487120"/>
            <a:ext cx="6079331" cy="337087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620652" cy="163591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81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o bilder/objekter i bunn"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079331" y="3487120"/>
            <a:ext cx="6112669" cy="337088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0" y="3487120"/>
            <a:ext cx="6079331" cy="337087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620652" cy="163591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0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rgbClr val="000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94400" y="4129617"/>
            <a:ext cx="7156800" cy="114599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Eventuelle andre budskap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794400" y="3074411"/>
            <a:ext cx="77198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nn-NO" sz="3200" dirty="0">
                <a:solidFill>
                  <a:srgbClr val="A9E5FB"/>
                </a:solidFill>
              </a:rPr>
              <a:t>Takk</a:t>
            </a:r>
            <a:r>
              <a:rPr lang="nn-NO" sz="3200" baseline="0" dirty="0">
                <a:solidFill>
                  <a:srgbClr val="A9E5FB"/>
                </a:solidFill>
              </a:rPr>
              <a:t> for </a:t>
            </a:r>
            <a:r>
              <a:rPr lang="nn-NO" sz="3200" baseline="0" dirty="0" err="1">
                <a:solidFill>
                  <a:srgbClr val="A9E5FB"/>
                </a:solidFill>
              </a:rPr>
              <a:t>oppmerksomheten</a:t>
            </a:r>
            <a:endParaRPr lang="en-US" sz="3200" dirty="0">
              <a:solidFill>
                <a:srgbClr val="A9E5FB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327200" y="6182848"/>
            <a:ext cx="9710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r"/>
            <a:r>
              <a:rPr lang="nb-NO" sz="2000" b="0" dirty="0">
                <a:solidFill>
                  <a:schemeClr val="bg1"/>
                </a:solidFill>
              </a:rPr>
              <a:t>www.kystverket.no</a:t>
            </a: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8" y="2691554"/>
            <a:ext cx="2057893" cy="148604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-1" y="2691554"/>
            <a:ext cx="236231" cy="1486042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3" r="44494" b="26236"/>
          <a:stretch/>
        </p:blipFill>
        <p:spPr>
          <a:xfrm rot="19826298">
            <a:off x="9162466" y="496445"/>
            <a:ext cx="4926558" cy="58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68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753EE0E-62D5-7C4E-A9DE-E2404AB6966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10AF781-9AF6-D34D-AE18-5B607B564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28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753EE0E-62D5-7C4E-A9DE-E2404AB69666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10AF781-9AF6-D34D-AE18-5B607B564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066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1977" cy="409071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3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bakgrunn">
    <p:bg>
      <p:bgPr>
        <a:solidFill>
          <a:srgbClr val="A9E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1977" cy="409071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2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bakgrunn"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1977" cy="409071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3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- Bilde/objekt høy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168887" y="0"/>
            <a:ext cx="6023113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99532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2696"/>
            <a:ext cx="5384800" cy="4198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7" y="5690910"/>
            <a:ext cx="1135626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2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- Bilde/objekt høyre">
    <p:bg>
      <p:bgPr>
        <a:solidFill>
          <a:srgbClr val="A9E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168887" y="0"/>
            <a:ext cx="6023113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99532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2696"/>
            <a:ext cx="5384800" cy="4198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7" y="5690910"/>
            <a:ext cx="1135626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5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Bilde/objekt høyre"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168887" y="0"/>
            <a:ext cx="6023113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99532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2696"/>
            <a:ext cx="5384800" cy="4198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274638"/>
            <a:ext cx="210640" cy="995326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7" y="5690910"/>
            <a:ext cx="1135626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3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- Bilde/objekt vens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274638"/>
            <a:ext cx="5254594" cy="11191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7600" y="1492696"/>
            <a:ext cx="4899487" cy="4198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9" name="Rektangel 8"/>
          <p:cNvSpPr/>
          <p:nvPr userDrawn="1"/>
        </p:nvSpPr>
        <p:spPr>
          <a:xfrm>
            <a:off x="6197600" y="0"/>
            <a:ext cx="5384800" cy="178593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3113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- Bilde/objekt venstre">
    <p:bg>
      <p:bgPr>
        <a:solidFill>
          <a:srgbClr val="A9E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6197600" y="0"/>
            <a:ext cx="5384800" cy="178593"/>
          </a:xfrm>
          <a:prstGeom prst="rect">
            <a:avLst/>
          </a:prstGeom>
          <a:solidFill>
            <a:srgbClr val="FF45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3113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2" r="48265" b="22150"/>
          <a:stretch/>
        </p:blipFill>
        <p:spPr>
          <a:xfrm rot="20241723">
            <a:off x="8886045" y="404344"/>
            <a:ext cx="4288931" cy="598474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5" y="5700345"/>
            <a:ext cx="1135626" cy="82237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97600" y="274638"/>
            <a:ext cx="5254594" cy="11191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197600" y="1492696"/>
            <a:ext cx="4899487" cy="4198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2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5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5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4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1" r:id="rId4"/>
    <p:sldLayoutId id="2147483660" r:id="rId5"/>
    <p:sldLayoutId id="2147483662" r:id="rId6"/>
    <p:sldLayoutId id="2147483663" r:id="rId7"/>
    <p:sldLayoutId id="2147483652" r:id="rId8"/>
    <p:sldLayoutId id="2147483664" r:id="rId9"/>
    <p:sldLayoutId id="2147483665" r:id="rId10"/>
    <p:sldLayoutId id="2147483653" r:id="rId11"/>
    <p:sldLayoutId id="2147483666" r:id="rId12"/>
    <p:sldLayoutId id="2147483667" r:id="rId13"/>
    <p:sldLayoutId id="2147483651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000664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Nye energibærere og fremdriftssystemer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7600" y="4184568"/>
            <a:ext cx="7440000" cy="856118"/>
          </a:xfrm>
        </p:spPr>
        <p:txBody>
          <a:bodyPr>
            <a:normAutofit/>
          </a:bodyPr>
          <a:lstStyle/>
          <a:p>
            <a:r>
              <a:rPr lang="nb-NO" sz="1600" dirty="0"/>
              <a:t>Forum for framtidas oljevern</a:t>
            </a:r>
          </a:p>
          <a:p>
            <a:r>
              <a:rPr lang="nb-NO" sz="1600" dirty="0"/>
              <a:t>Svolvær, 3. september 2024</a:t>
            </a:r>
          </a:p>
        </p:txBody>
      </p:sp>
      <p:sp>
        <p:nvSpPr>
          <p:cNvPr id="5" name="Rektangel 4"/>
          <p:cNvSpPr/>
          <p:nvPr/>
        </p:nvSpPr>
        <p:spPr>
          <a:xfrm>
            <a:off x="3837600" y="54242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Steinar Lodve Gyltnes, avdelingsleder</a:t>
            </a:r>
          </a:p>
          <a:p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Logistikk og teknologiutviklingsavdelingen</a:t>
            </a:r>
          </a:p>
          <a:p>
            <a:r>
              <a:rPr lang="nb-NO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Kystverket Miljøberedskap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70582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6BD770-3F09-9071-B757-1ADB8A6A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MS Yara Eyde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BAEAEE-7E5B-97D3-2E1C-7E31A59B6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69964"/>
            <a:ext cx="6782512" cy="4090710"/>
          </a:xfrm>
        </p:spPr>
        <p:txBody>
          <a:bodyPr>
            <a:normAutofit/>
          </a:bodyPr>
          <a:lstStyle/>
          <a:p>
            <a:r>
              <a:rPr lang="nb-NO" sz="2400" dirty="0"/>
              <a:t>Verdens første containerskip med ammoniakk som energikilde </a:t>
            </a:r>
          </a:p>
          <a:p>
            <a:r>
              <a:rPr lang="nb-NO" sz="2400" dirty="0"/>
              <a:t>Plan operativ 2026</a:t>
            </a:r>
          </a:p>
          <a:p>
            <a:r>
              <a:rPr lang="nb-NO" sz="2400" dirty="0"/>
              <a:t>Bunkringslekter Brevik terminal med grønn ammoniakk fra Yara </a:t>
            </a:r>
            <a:r>
              <a:rPr lang="nb-NO" sz="2400" dirty="0" err="1"/>
              <a:t>Clean</a:t>
            </a:r>
            <a:r>
              <a:rPr lang="nb-NO" sz="2400" dirty="0"/>
              <a:t> </a:t>
            </a:r>
            <a:r>
              <a:rPr lang="nb-NO" sz="2400" dirty="0" err="1"/>
              <a:t>Ammonia</a:t>
            </a:r>
            <a:endParaRPr lang="nb-NO" sz="2400" dirty="0"/>
          </a:p>
        </p:txBody>
      </p:sp>
      <p:pic>
        <p:nvPicPr>
          <p:cNvPr id="4" name="Plassholder for bilde 5" descr="Window">
            <a:extLst>
              <a:ext uri="{FF2B5EF4-FFF2-40B4-BE49-F238E27FC236}">
                <a16:creationId xmlns:a16="http://schemas.microsoft.com/office/drawing/2014/main" id="{4B1DAFC7-9F79-A369-5D92-C244E509D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492" y="3429000"/>
            <a:ext cx="6172200" cy="2704985"/>
          </a:xfrm>
          <a:prstGeom prst="rect">
            <a:avLst/>
          </a:prstGeom>
        </p:spPr>
      </p:pic>
      <p:pic>
        <p:nvPicPr>
          <p:cNvPr id="5" name="Plassholder for bilde 5" descr="Window">
            <a:extLst>
              <a:ext uri="{FF2B5EF4-FFF2-40B4-BE49-F238E27FC236}">
                <a16:creationId xmlns:a16="http://schemas.microsoft.com/office/drawing/2014/main" id="{DD64F24A-BA18-B3E4-7524-A02BA6619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8919" y="1260360"/>
            <a:ext cx="3395743" cy="48736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D3A4BB5-6CD3-2B3D-6373-0320135A16F6}"/>
              </a:ext>
            </a:extLst>
          </p:cNvPr>
          <p:cNvSpPr txBox="1"/>
          <p:nvPr/>
        </p:nvSpPr>
        <p:spPr>
          <a:xfrm>
            <a:off x="5033472" y="6429473"/>
            <a:ext cx="6782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Kilde og bilder: Yara, Yara </a:t>
            </a:r>
            <a:r>
              <a:rPr lang="nb-NO" sz="1400" dirty="0" err="1"/>
              <a:t>Clean</a:t>
            </a:r>
            <a:r>
              <a:rPr lang="nb-NO" sz="1400" dirty="0"/>
              <a:t> </a:t>
            </a:r>
            <a:r>
              <a:rPr lang="nb-NO" sz="1400" dirty="0" err="1"/>
              <a:t>Ammonia</a:t>
            </a:r>
            <a:r>
              <a:rPr lang="nb-NO" sz="1400" dirty="0"/>
              <a:t> og North Sea Container Line</a:t>
            </a:r>
          </a:p>
        </p:txBody>
      </p:sp>
    </p:spTree>
    <p:extLst>
      <p:ext uri="{BB962C8B-B14F-4D97-AF65-F5344CB8AC3E}">
        <p14:creationId xmlns:p14="http://schemas.microsoft.com/office/powerpoint/2010/main" val="295994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4565B1-E518-50B5-B8E0-B6EDBE66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videre…?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C16DFD-10AF-8375-828F-B6B90CF73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bilde 5" descr="Bilder">
            <a:extLst>
              <a:ext uri="{FF2B5EF4-FFF2-40B4-BE49-F238E27FC236}">
                <a16:creationId xmlns:a16="http://schemas.microsoft.com/office/drawing/2014/main" id="{5B137331-BB75-428C-BD05-620BD85F7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855" y="548989"/>
            <a:ext cx="2393381" cy="1085551"/>
          </a:xfrm>
          <a:prstGeom prst="rect">
            <a:avLst/>
          </a:prstGeom>
        </p:spPr>
      </p:pic>
      <p:pic>
        <p:nvPicPr>
          <p:cNvPr id="5" name="Plassholder for bilde 5" descr="Bilder">
            <a:extLst>
              <a:ext uri="{FF2B5EF4-FFF2-40B4-BE49-F238E27FC236}">
                <a16:creationId xmlns:a16="http://schemas.microsoft.com/office/drawing/2014/main" id="{28C6F628-B407-AC6F-1029-3D8737761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3246">
            <a:off x="362319" y="1614148"/>
            <a:ext cx="2195532" cy="2625362"/>
          </a:xfrm>
          <a:prstGeom prst="rect">
            <a:avLst/>
          </a:prstGeom>
        </p:spPr>
      </p:pic>
      <p:pic>
        <p:nvPicPr>
          <p:cNvPr id="6" name="Plassholder for bilde 5" descr="Bilder">
            <a:extLst>
              <a:ext uri="{FF2B5EF4-FFF2-40B4-BE49-F238E27FC236}">
                <a16:creationId xmlns:a16="http://schemas.microsoft.com/office/drawing/2014/main" id="{17EB07F6-10CA-4AFC-77F4-5C3D360F0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83203">
            <a:off x="9291351" y="1899677"/>
            <a:ext cx="2488381" cy="1489859"/>
          </a:xfrm>
          <a:prstGeom prst="rect">
            <a:avLst/>
          </a:prstGeom>
        </p:spPr>
      </p:pic>
      <p:pic>
        <p:nvPicPr>
          <p:cNvPr id="7" name="Plassholder for bilde 5" descr="Bilder">
            <a:extLst>
              <a:ext uri="{FF2B5EF4-FFF2-40B4-BE49-F238E27FC236}">
                <a16:creationId xmlns:a16="http://schemas.microsoft.com/office/drawing/2014/main" id="{CB0D5C05-904E-647A-3749-BC7D90DC2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62276">
            <a:off x="3163576" y="2096445"/>
            <a:ext cx="2060086" cy="2285643"/>
          </a:xfrm>
          <a:prstGeom prst="rect">
            <a:avLst/>
          </a:prstGeom>
        </p:spPr>
      </p:pic>
      <p:pic>
        <p:nvPicPr>
          <p:cNvPr id="8" name="Plassholder for bilde 5" descr="Bilder">
            <a:extLst>
              <a:ext uri="{FF2B5EF4-FFF2-40B4-BE49-F238E27FC236}">
                <a16:creationId xmlns:a16="http://schemas.microsoft.com/office/drawing/2014/main" id="{C453193A-64A6-6707-4D6C-25D9A794D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79944">
            <a:off x="9331278" y="3620941"/>
            <a:ext cx="1979405" cy="2960380"/>
          </a:xfrm>
          <a:prstGeom prst="rect">
            <a:avLst/>
          </a:prstGeom>
        </p:spPr>
      </p:pic>
      <p:pic>
        <p:nvPicPr>
          <p:cNvPr id="9" name="Plassholder for bilde 5" descr="Bilder">
            <a:extLst>
              <a:ext uri="{FF2B5EF4-FFF2-40B4-BE49-F238E27FC236}">
                <a16:creationId xmlns:a16="http://schemas.microsoft.com/office/drawing/2014/main" id="{71650754-7AE6-97C2-85ED-69742F757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8595">
            <a:off x="6786650" y="4369962"/>
            <a:ext cx="2345996" cy="2080797"/>
          </a:xfrm>
          <a:prstGeom prst="rect">
            <a:avLst/>
          </a:prstGeom>
        </p:spPr>
      </p:pic>
      <p:pic>
        <p:nvPicPr>
          <p:cNvPr id="11" name="Plassholder for bilde 5" descr="Bilder">
            <a:extLst>
              <a:ext uri="{FF2B5EF4-FFF2-40B4-BE49-F238E27FC236}">
                <a16:creationId xmlns:a16="http://schemas.microsoft.com/office/drawing/2014/main" id="{301D3153-8B64-847E-FA47-BC5E2FB79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33943">
            <a:off x="4948918" y="619557"/>
            <a:ext cx="2607294" cy="1518867"/>
          </a:xfrm>
          <a:prstGeom prst="rect">
            <a:avLst/>
          </a:prstGeom>
        </p:spPr>
      </p:pic>
      <p:pic>
        <p:nvPicPr>
          <p:cNvPr id="12" name="Plassholder for bilde 5" descr="Bilder">
            <a:extLst>
              <a:ext uri="{FF2B5EF4-FFF2-40B4-BE49-F238E27FC236}">
                <a16:creationId xmlns:a16="http://schemas.microsoft.com/office/drawing/2014/main" id="{779C038C-B171-10E7-9F4D-557C762F5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85129">
            <a:off x="1117362" y="3971130"/>
            <a:ext cx="1941558" cy="2696609"/>
          </a:xfrm>
          <a:prstGeom prst="rect">
            <a:avLst/>
          </a:prstGeom>
        </p:spPr>
      </p:pic>
      <p:pic>
        <p:nvPicPr>
          <p:cNvPr id="10" name="Plassholder for bilde 5" descr="Bilder">
            <a:extLst>
              <a:ext uri="{FF2B5EF4-FFF2-40B4-BE49-F238E27FC236}">
                <a16:creationId xmlns:a16="http://schemas.microsoft.com/office/drawing/2014/main" id="{15AA2FF5-3297-D060-3C3E-6B5ACC20B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9847" y="1557071"/>
            <a:ext cx="2113712" cy="263103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8488C8D-0A47-A6DA-C68C-11E85BA47BEC}"/>
              </a:ext>
            </a:extLst>
          </p:cNvPr>
          <p:cNvSpPr txBox="1"/>
          <p:nvPr/>
        </p:nvSpPr>
        <p:spPr>
          <a:xfrm>
            <a:off x="7181659" y="6403930"/>
            <a:ext cx="269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Teknisk Ukeblad</a:t>
            </a:r>
          </a:p>
        </p:txBody>
      </p:sp>
      <p:pic>
        <p:nvPicPr>
          <p:cNvPr id="14" name="Plassholder for bilde 5" descr="Window">
            <a:extLst>
              <a:ext uri="{FF2B5EF4-FFF2-40B4-BE49-F238E27FC236}">
                <a16:creationId xmlns:a16="http://schemas.microsoft.com/office/drawing/2014/main" id="{A4897007-B06F-95CB-4D67-019F46CB8D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4552466"/>
            <a:ext cx="3607911" cy="21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2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692CE8-1298-08CB-114F-98A66126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020175" cy="995326"/>
          </a:xfrm>
        </p:spPr>
        <p:txBody>
          <a:bodyPr>
            <a:normAutofit/>
          </a:bodyPr>
          <a:lstStyle/>
          <a:p>
            <a:r>
              <a:rPr lang="nb-NO" dirty="0"/>
              <a:t>Veien videre…?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E340B2-9138-30BD-6E30-2FD510035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bilde 5" descr="Window">
            <a:extLst>
              <a:ext uri="{FF2B5EF4-FFF2-40B4-BE49-F238E27FC236}">
                <a16:creationId xmlns:a16="http://schemas.microsoft.com/office/drawing/2014/main" id="{2E50BB7D-371A-20E4-EBE5-15D76A34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107" y="1480858"/>
            <a:ext cx="9768321" cy="474849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B201DB4-E200-4A0D-7EDD-7B860BEDBE13}"/>
              </a:ext>
            </a:extLst>
          </p:cNvPr>
          <p:cNvSpPr txBox="1"/>
          <p:nvPr/>
        </p:nvSpPr>
        <p:spPr>
          <a:xfrm>
            <a:off x="5982056" y="6421224"/>
            <a:ext cx="4872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Kilde: </a:t>
            </a:r>
            <a:r>
              <a:rPr lang="nb-NO" sz="1400" dirty="0" err="1"/>
              <a:t>DnV</a:t>
            </a:r>
            <a:r>
              <a:rPr lang="nb-NO" sz="1400" dirty="0"/>
              <a:t> Maritime </a:t>
            </a:r>
            <a:r>
              <a:rPr lang="nb-NO" sz="1400" dirty="0" err="1"/>
              <a:t>Forecast</a:t>
            </a:r>
            <a:r>
              <a:rPr lang="nb-NO" sz="1400" dirty="0"/>
              <a:t> to 2025 (2023)</a:t>
            </a:r>
          </a:p>
        </p:txBody>
      </p:sp>
      <p:pic>
        <p:nvPicPr>
          <p:cNvPr id="7" name="Plassholder for bilde 5" descr="Window">
            <a:extLst>
              <a:ext uri="{FF2B5EF4-FFF2-40B4-BE49-F238E27FC236}">
                <a16:creationId xmlns:a16="http://schemas.microsoft.com/office/drawing/2014/main" id="{96B449C7-6658-62A7-7BAC-7A617EEBE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1447" y="102998"/>
            <a:ext cx="4231950" cy="17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Nye utfordringer – økt kompleksitet –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kunnskapsgap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413933"/>
            <a:ext cx="10451977" cy="5105400"/>
          </a:xfrm>
        </p:spPr>
        <p:txBody>
          <a:bodyPr>
            <a:normAutofit/>
          </a:bodyPr>
          <a:lstStyle/>
          <a:p>
            <a:r>
              <a:rPr lang="nb-NO" sz="2400" dirty="0"/>
              <a:t>Hybride og grønne fremdriftsløsninger</a:t>
            </a:r>
          </a:p>
          <a:p>
            <a:pPr lvl="1"/>
            <a:r>
              <a:rPr lang="nb-NO" sz="2000" dirty="0"/>
              <a:t>Batteri/ brenselceller og fossilt drivstoff </a:t>
            </a:r>
          </a:p>
          <a:p>
            <a:pPr lvl="1"/>
            <a:r>
              <a:rPr lang="nb-NO" sz="2000" dirty="0"/>
              <a:t>LNG/ LPG/ hydrogen/ ammoniakk og fossilt drivstoff og biodrivstoff, metanol mv.</a:t>
            </a:r>
          </a:p>
          <a:p>
            <a:r>
              <a:rPr lang="nb-NO" sz="2400" dirty="0"/>
              <a:t>Fjernstyrt og autonom (sjø)transport</a:t>
            </a:r>
          </a:p>
          <a:p>
            <a:r>
              <a:rPr lang="nb-NO" sz="2400" dirty="0"/>
              <a:t>Nye utfordringer for innsatsmannskaper</a:t>
            </a:r>
          </a:p>
          <a:p>
            <a:r>
              <a:rPr lang="nb-NO" sz="2400" dirty="0"/>
              <a:t>Utfordrer oss på samhandling </a:t>
            </a:r>
          </a:p>
          <a:p>
            <a:r>
              <a:rPr lang="nb-NO" sz="2400" dirty="0"/>
              <a:t>Dedikerte nødhavner</a:t>
            </a:r>
          </a:p>
          <a:p>
            <a:r>
              <a:rPr lang="nb-NO" sz="2400" dirty="0"/>
              <a:t>Mangelfull (?) kompetanse på nye energibærere</a:t>
            </a:r>
          </a:p>
          <a:p>
            <a:pPr lvl="1"/>
            <a:r>
              <a:rPr lang="nb-NO" sz="2000" dirty="0"/>
              <a:t>Miljøkonsekvenser ved akutte utslipp</a:t>
            </a:r>
          </a:p>
          <a:p>
            <a:pPr lvl="1"/>
            <a:r>
              <a:rPr lang="nb-NO" sz="2000" dirty="0"/>
              <a:t>Skipsteknisk </a:t>
            </a:r>
          </a:p>
          <a:p>
            <a:pPr lvl="1"/>
            <a:r>
              <a:rPr lang="nb-NO" sz="2000" dirty="0"/>
              <a:t>Sikkerhet og «bekjempning»</a:t>
            </a:r>
          </a:p>
          <a:p>
            <a:pPr marL="914400" lvl="2" indent="0">
              <a:buNone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429400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b-NO" b="1" dirty="0">
                <a:solidFill>
                  <a:srgbClr val="FFC000"/>
                </a:solidFill>
              </a:rPr>
              <a:t>Vår visjon; </a:t>
            </a:r>
          </a:p>
          <a:p>
            <a:r>
              <a:rPr lang="nb-NO" b="1" dirty="0">
                <a:solidFill>
                  <a:srgbClr val="FFC000"/>
                </a:solidFill>
              </a:rPr>
              <a:t>Utvikle kysten og havområdene til verdens sikreste og reneste </a:t>
            </a:r>
            <a:endParaRPr lang="nb-NO" dirty="0">
              <a:solidFill>
                <a:srgbClr val="FFC000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60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5" descr="Bilder">
            <a:extLst>
              <a:ext uri="{FF2B5EF4-FFF2-40B4-BE49-F238E27FC236}">
                <a16:creationId xmlns:a16="http://schemas.microsoft.com/office/drawing/2014/main" id="{847DD331-C252-1A05-CDC8-AE4CADE4C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884"/>
            <a:ext cx="6095999" cy="6879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97600" y="274638"/>
            <a:ext cx="5254594" cy="11191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500" dirty="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97599" y="1182757"/>
            <a:ext cx="5769113" cy="5550552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Stikkord – nye energibærere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Eksempel – to hendelser</a:t>
            </a:r>
            <a:endParaRPr lang="nb-NO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 arbeidsgruppe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Eksterne prosjekter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Veien videre…?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Nye utfordringer og økt kompleksitet – </a:t>
            </a:r>
            <a:r>
              <a:rPr lang="nb-NO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kunnskapsgap</a:t>
            </a:r>
            <a:endParaRPr lang="nb-NO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nb-NO" sz="1400" dirty="0"/>
          </a:p>
          <a:p>
            <a:pPr marL="0" indent="0">
              <a:lnSpc>
                <a:spcPct val="90000"/>
              </a:lnSpc>
              <a:buNone/>
            </a:pPr>
            <a:endParaRPr lang="nb-NO" sz="1400" dirty="0"/>
          </a:p>
          <a:p>
            <a:pPr>
              <a:lnSpc>
                <a:spcPct val="90000"/>
              </a:lnSpc>
            </a:pPr>
            <a:endParaRPr lang="nb-NO" sz="1400" dirty="0"/>
          </a:p>
        </p:txBody>
      </p:sp>
      <p:pic>
        <p:nvPicPr>
          <p:cNvPr id="5" name="Plassholder for bilde 4" descr="FNs berekraftsmå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24" y="2440822"/>
            <a:ext cx="1136527" cy="1123463"/>
          </a:xfrm>
          <a:prstGeom prst="rect">
            <a:avLst/>
          </a:prstGeom>
        </p:spPr>
      </p:pic>
      <p:pic>
        <p:nvPicPr>
          <p:cNvPr id="6" name="Plassholder for bilde 4" descr="FNs berekraftsmå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8" y="5084012"/>
            <a:ext cx="1149898" cy="1123463"/>
          </a:xfrm>
          <a:prstGeom prst="rect">
            <a:avLst/>
          </a:prstGeom>
        </p:spPr>
      </p:pic>
      <p:pic>
        <p:nvPicPr>
          <p:cNvPr id="7" name="Plassholder for bilde 4" descr="FNs berekraftsmå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982" y="3762417"/>
            <a:ext cx="1110769" cy="112346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74FD810-B502-9FAF-87AB-235A26AEFFF1}"/>
              </a:ext>
            </a:extLst>
          </p:cNvPr>
          <p:cNvSpPr txBox="1"/>
          <p:nvPr/>
        </p:nvSpPr>
        <p:spPr>
          <a:xfrm>
            <a:off x="4490815" y="6508553"/>
            <a:ext cx="223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Yara Herøya</a:t>
            </a:r>
          </a:p>
        </p:txBody>
      </p:sp>
    </p:spTree>
    <p:extLst>
      <p:ext uri="{BB962C8B-B14F-4D97-AF65-F5344CB8AC3E}">
        <p14:creationId xmlns:p14="http://schemas.microsoft.com/office/powerpoint/2010/main" val="307882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C9B6A09-0D0D-907C-A125-8F4D9C84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887" y="2058742"/>
            <a:ext cx="6023113" cy="2740516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E3728EE-BEE2-77C9-8231-81E028C4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9953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200"/>
              <a:t>Nye energibærere - stikkord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D6F9C1-A746-1234-4AD5-F64680959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92695"/>
            <a:ext cx="5384800" cy="49081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Flytende naturgass (LNG), Flytende petroleumsgass (LPG)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Batterier-/ hybrid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Metanol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Bærekraftig biodrivstoff </a:t>
            </a:r>
            <a:r>
              <a:rPr lang="nb-NO" sz="2000" i="1" dirty="0"/>
              <a:t>(11 </a:t>
            </a:r>
            <a:r>
              <a:rPr lang="nb-NO" sz="2000" i="1" dirty="0" err="1"/>
              <a:t>Mtoe</a:t>
            </a:r>
            <a:r>
              <a:rPr lang="nb-NO" sz="2000" i="1" dirty="0"/>
              <a:t> – 250 </a:t>
            </a:r>
            <a:r>
              <a:rPr lang="nb-NO" sz="2000" i="1" dirty="0" err="1"/>
              <a:t>Mtoe</a:t>
            </a:r>
            <a:r>
              <a:rPr lang="nb-NO" sz="2000" i="1" dirty="0"/>
              <a:t>)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Flytende og </a:t>
            </a:r>
            <a:r>
              <a:rPr lang="nb-NO" sz="2000" dirty="0" err="1"/>
              <a:t>trykksatt</a:t>
            </a:r>
            <a:r>
              <a:rPr lang="nb-NO" sz="2000" dirty="0"/>
              <a:t> hydrogen 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Ammoniakk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Kjernekraft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Karbonfangst og lagring om bord</a:t>
            </a:r>
          </a:p>
          <a:p>
            <a:pPr>
              <a:lnSpc>
                <a:spcPct val="90000"/>
              </a:lnSpc>
            </a:pPr>
            <a:r>
              <a:rPr lang="nb-NO" sz="2000" i="1" dirty="0"/>
              <a:t>«Vind-assistert» fremdrift (28) og «luft-smøresystemer» (250)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3120E75-1CE1-8291-F8B3-BCA421F76FD6}"/>
              </a:ext>
            </a:extLst>
          </p:cNvPr>
          <p:cNvSpPr txBox="1"/>
          <p:nvPr/>
        </p:nvSpPr>
        <p:spPr>
          <a:xfrm>
            <a:off x="7660027" y="4941216"/>
            <a:ext cx="4872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Kilde og figur: </a:t>
            </a:r>
            <a:r>
              <a:rPr lang="nb-NO" sz="1400" dirty="0" err="1"/>
              <a:t>DnV</a:t>
            </a:r>
            <a:r>
              <a:rPr lang="nb-NO" sz="1400" dirty="0"/>
              <a:t> Maritime </a:t>
            </a:r>
            <a:r>
              <a:rPr lang="nb-NO" sz="1400" dirty="0" err="1"/>
              <a:t>Forecast</a:t>
            </a:r>
            <a:r>
              <a:rPr lang="nb-NO" sz="1400" dirty="0"/>
              <a:t> to 2025 (2023)</a:t>
            </a:r>
          </a:p>
        </p:txBody>
      </p:sp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B490C957-51B7-6ED8-455F-E6CF4481E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026" y="1916784"/>
            <a:ext cx="1217908" cy="31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b="0" dirty="0">
                <a:solidFill>
                  <a:schemeClr val="accent1">
                    <a:lumMod val="75000"/>
                  </a:schemeClr>
                </a:solidFill>
              </a:rPr>
              <a:t>Brim – Tønsberg (2021)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8600" y="1707304"/>
            <a:ext cx="5867400" cy="4775799"/>
          </a:xfrm>
        </p:spPr>
        <p:txBody>
          <a:bodyPr>
            <a:normAutofit/>
          </a:bodyPr>
          <a:lstStyle/>
          <a:p>
            <a:r>
              <a:rPr lang="nb-NO" dirty="0"/>
              <a:t>Kunnskap og kompetanse</a:t>
            </a:r>
          </a:p>
          <a:p>
            <a:r>
              <a:rPr lang="nb-NO" dirty="0"/>
              <a:t>Utfordret ressursene på taktisk nivå</a:t>
            </a:r>
          </a:p>
          <a:p>
            <a:r>
              <a:rPr lang="nb-NO" dirty="0"/>
              <a:t>Utfordret samhandling mellom etatene</a:t>
            </a:r>
          </a:p>
          <a:p>
            <a:r>
              <a:rPr lang="nb-NO" dirty="0"/>
              <a:t>Krav til tekniske innretninger/ fartøysdesign – </a:t>
            </a:r>
            <a:r>
              <a:rPr lang="nb-NO" dirty="0">
                <a:solidFill>
                  <a:srgbClr val="FF0000"/>
                </a:solidFill>
              </a:rPr>
              <a:t>ulykker skjer ikke..?</a:t>
            </a:r>
          </a:p>
        </p:txBody>
      </p:sp>
      <p:pic>
        <p:nvPicPr>
          <p:cNvPr id="4" name="Plassholder for bilde 4" descr="A11 Einar Flogeland - Brann i elektriske fartøy - MS Brim.pdf – Arbeid – Microsoft​ Ed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5991" y="1446097"/>
            <a:ext cx="3820640" cy="2910717"/>
          </a:xfrm>
          <a:prstGeom prst="rect">
            <a:avLst/>
          </a:prstGeom>
        </p:spPr>
      </p:pic>
      <p:pic>
        <p:nvPicPr>
          <p:cNvPr id="5" name="Plassholder for bilde 4" descr="A11 Einar Flogeland - Brann i elektriske fartøy - MS Brim.pdf – Arbeid – Microsoft​ Ed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5989" y="4356814"/>
            <a:ext cx="3820641" cy="1995539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7185991" y="6090743"/>
            <a:ext cx="14067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bg1"/>
                </a:solidFill>
              </a:rPr>
              <a:t>Foto: </a:t>
            </a:r>
            <a:r>
              <a:rPr lang="nb-NO" sz="1100" dirty="0" err="1">
                <a:solidFill>
                  <a:schemeClr val="bg1"/>
                </a:solidFill>
              </a:rPr>
              <a:t>VIBR</a:t>
            </a:r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0009790" y="4095204"/>
            <a:ext cx="14067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bg1"/>
                </a:solidFill>
              </a:rPr>
              <a:t>Foto: </a:t>
            </a:r>
            <a:r>
              <a:rPr lang="nb-NO" sz="1100" dirty="0" err="1">
                <a:solidFill>
                  <a:schemeClr val="bg1"/>
                </a:solidFill>
              </a:rPr>
              <a:t>VIBR</a:t>
            </a:r>
            <a:endParaRPr lang="nb-NO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2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1E63DA-183F-4F51-862F-4A850B2D9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Bukhta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Naezdnik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– Tromsø havn (2019)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8C094A-5708-466F-BA80-36F80DFBF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743575" cy="4801648"/>
          </a:xfrm>
        </p:spPr>
        <p:txBody>
          <a:bodyPr>
            <a:normAutofit/>
          </a:bodyPr>
          <a:lstStyle/>
          <a:p>
            <a:r>
              <a:rPr lang="nb-NO" sz="2400" dirty="0"/>
              <a:t>187 m3 bunkersolje</a:t>
            </a:r>
          </a:p>
          <a:p>
            <a:r>
              <a:rPr lang="nb-NO" sz="2400" dirty="0"/>
              <a:t>Ca. </a:t>
            </a:r>
            <a:r>
              <a:rPr lang="nb-NO" sz="2400" b="1" dirty="0"/>
              <a:t>3000 liter ammoniakk</a:t>
            </a:r>
            <a:endParaRPr lang="nb-NO" sz="2400" dirty="0"/>
          </a:p>
          <a:p>
            <a:r>
              <a:rPr lang="nb-NO" sz="2400" dirty="0"/>
              <a:t>Intensiv branninnsats fra land og sjø</a:t>
            </a:r>
          </a:p>
          <a:p>
            <a:r>
              <a:rPr lang="nb-NO" sz="2400" dirty="0"/>
              <a:t>Evakuering, sikkerhetssoner, nedstengning av ventilasjon til sykehuset mv.</a:t>
            </a:r>
          </a:p>
          <a:p>
            <a:r>
              <a:rPr lang="nb-NO" sz="2400" dirty="0"/>
              <a:t>Kommunikasjon </a:t>
            </a:r>
            <a:r>
              <a:rPr lang="nb-NO" sz="2400" dirty="0" err="1"/>
              <a:t>KyV</a:t>
            </a:r>
            <a:r>
              <a:rPr lang="nb-NO" sz="2400" dirty="0"/>
              <a:t>, politi, brann, LRS og IUA…</a:t>
            </a:r>
          </a:p>
          <a:p>
            <a:r>
              <a:rPr lang="nb-NO" sz="2400" dirty="0"/>
              <a:t>Innsatsmannskaper ble «oppbrukt»</a:t>
            </a:r>
          </a:p>
          <a:p>
            <a:r>
              <a:rPr lang="nb-NO" sz="2400" dirty="0"/>
              <a:t>Parallell forberedelse til oljevernaksjon</a:t>
            </a:r>
          </a:p>
        </p:txBody>
      </p:sp>
      <p:pic>
        <p:nvPicPr>
          <p:cNvPr id="4" name="Plassholder for innhold 11">
            <a:extLst>
              <a:ext uri="{FF2B5EF4-FFF2-40B4-BE49-F238E27FC236}">
                <a16:creationId xmlns:a16="http://schemas.microsoft.com/office/drawing/2014/main" id="{571D80F6-2081-4A50-94EC-60281EF3B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948" y="1600200"/>
            <a:ext cx="4391025" cy="252472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6C886AD-3387-4B61-BBCA-4CA7109F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947" y="4154729"/>
            <a:ext cx="4391025" cy="24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3B6E0BA3-A7E9-5CCE-95F4-33325C324E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9331" y="3487120"/>
            <a:ext cx="6112669" cy="3370880"/>
          </a:xfrm>
        </p:spPr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4C3AECF-AD08-9DF5-860B-821DA016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53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200" dirty="0"/>
              <a:t>Intern arbeidsgruppe</a:t>
            </a:r>
          </a:p>
        </p:txBody>
      </p:sp>
      <p:pic>
        <p:nvPicPr>
          <p:cNvPr id="4" name="Plassholder for bilde 5" descr="Window">
            <a:extLst>
              <a:ext uri="{FF2B5EF4-FFF2-40B4-BE49-F238E27FC236}">
                <a16:creationId xmlns:a16="http://schemas.microsoft.com/office/drawing/2014/main" id="{C07CF9BB-82E1-255A-B5C7-50F0CAA2A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r="-2" b="274"/>
          <a:stretch/>
        </p:blipFill>
        <p:spPr>
          <a:xfrm>
            <a:off x="9303364" y="2858168"/>
            <a:ext cx="2695759" cy="1494755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29498B-A594-B802-9557-69EEC91B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2076"/>
            <a:ext cx="10620652" cy="20088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nb-NO" sz="2000" dirty="0"/>
          </a:p>
        </p:txBody>
      </p:sp>
      <p:pic>
        <p:nvPicPr>
          <p:cNvPr id="5" name="Plassholder for bilde 5" descr="Window">
            <a:extLst>
              <a:ext uri="{FF2B5EF4-FFF2-40B4-BE49-F238E27FC236}">
                <a16:creationId xmlns:a16="http://schemas.microsoft.com/office/drawing/2014/main" id="{9F3EA5C9-C52F-617C-2500-66B012F11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77" y="1362076"/>
            <a:ext cx="9176220" cy="503872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1C573BA-0CF8-9B09-5841-DD28AD01D075}"/>
              </a:ext>
            </a:extLst>
          </p:cNvPr>
          <p:cNvSpPr txBox="1"/>
          <p:nvPr/>
        </p:nvSpPr>
        <p:spPr>
          <a:xfrm rot="20623715">
            <a:off x="721241" y="2509436"/>
            <a:ext cx="9554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Bidra, og ta initiativ til </a:t>
            </a:r>
            <a:r>
              <a:rPr lang="nb-NO" sz="3200" b="1" dirty="0">
                <a:solidFill>
                  <a:srgbClr val="FF0000"/>
                </a:solidFill>
              </a:rPr>
              <a:t>samarbeid</a:t>
            </a:r>
            <a:r>
              <a:rPr lang="nb-NO" sz="3200" dirty="0">
                <a:solidFill>
                  <a:srgbClr val="FF0000"/>
                </a:solidFill>
              </a:rPr>
              <a:t> og </a:t>
            </a:r>
            <a:r>
              <a:rPr lang="nb-NO" sz="3200" b="1" dirty="0">
                <a:solidFill>
                  <a:srgbClr val="FF0000"/>
                </a:solidFill>
              </a:rPr>
              <a:t>samhandling</a:t>
            </a:r>
            <a:r>
              <a:rPr lang="nb-NO" sz="3200" dirty="0">
                <a:solidFill>
                  <a:srgbClr val="FF0000"/>
                </a:solidFill>
              </a:rPr>
              <a:t> med relevante aktører for utvikling av et </a:t>
            </a:r>
            <a:r>
              <a:rPr lang="nb-NO" sz="3200" b="1" dirty="0">
                <a:solidFill>
                  <a:srgbClr val="FF0000"/>
                </a:solidFill>
              </a:rPr>
              <a:t>felles kunnskapsgrunnlag </a:t>
            </a:r>
            <a:r>
              <a:rPr lang="nb-NO" sz="3200" dirty="0">
                <a:solidFill>
                  <a:srgbClr val="FF0000"/>
                </a:solidFill>
              </a:rPr>
              <a:t>på nye energibærere</a:t>
            </a:r>
          </a:p>
        </p:txBody>
      </p:sp>
    </p:spTree>
    <p:extLst>
      <p:ext uri="{BB962C8B-B14F-4D97-AF65-F5344CB8AC3E}">
        <p14:creationId xmlns:p14="http://schemas.microsoft.com/office/powerpoint/2010/main" val="15621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6ADC6E-8C71-9163-95D0-B7FB12D0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solidFill>
                  <a:schemeClr val="accent1">
                    <a:lumMod val="75000"/>
                  </a:schemeClr>
                </a:solidFill>
              </a:rPr>
              <a:t>Deltagelse eksterne 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prosjekter – nye energibærere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81987C-E813-53C8-ECE5-C0A544521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8009"/>
            <a:ext cx="10451977" cy="4715142"/>
          </a:xfrm>
        </p:spPr>
        <p:txBody>
          <a:bodyPr>
            <a:normAutofit/>
          </a:bodyPr>
          <a:lstStyle/>
          <a:p>
            <a:r>
              <a:rPr lang="nb-NO" dirty="0" err="1"/>
              <a:t>HYDROGENi</a:t>
            </a:r>
            <a:r>
              <a:rPr lang="nb-NO" dirty="0"/>
              <a:t>, </a:t>
            </a:r>
            <a:r>
              <a:rPr lang="nb-NO" dirty="0" err="1"/>
              <a:t>SafeAm</a:t>
            </a:r>
            <a:r>
              <a:rPr lang="nb-NO" dirty="0"/>
              <a:t>, </a:t>
            </a:r>
            <a:r>
              <a:rPr lang="nb-NO" dirty="0" err="1"/>
              <a:t>HyValue</a:t>
            </a:r>
            <a:r>
              <a:rPr lang="nb-NO" dirty="0"/>
              <a:t>, </a:t>
            </a:r>
            <a:r>
              <a:rPr lang="nb-NO" dirty="0" err="1"/>
              <a:t>SusFuel</a:t>
            </a:r>
            <a:endParaRPr lang="nb-NO" dirty="0"/>
          </a:p>
          <a:p>
            <a:pPr lvl="1"/>
            <a:r>
              <a:rPr lang="nb-NO" sz="2000" dirty="0"/>
              <a:t>Vi ønsker å bidra slik at fagfeltet </a:t>
            </a:r>
            <a:r>
              <a:rPr lang="nb-NO" sz="2000" b="1" dirty="0"/>
              <a:t>akutt forurensning</a:t>
            </a:r>
            <a:r>
              <a:rPr lang="nb-NO" sz="2000" dirty="0"/>
              <a:t> ivaretas i disse prosjektene</a:t>
            </a:r>
          </a:p>
          <a:p>
            <a:pPr lvl="2"/>
            <a:r>
              <a:rPr lang="nb-NO" sz="1800" dirty="0"/>
              <a:t>Miljøkonsekvenser ved ulykker og akutt utslipp</a:t>
            </a:r>
          </a:p>
          <a:p>
            <a:pPr lvl="2"/>
            <a:r>
              <a:rPr lang="nb-NO" sz="1800" dirty="0"/>
              <a:t>Tekniske innretninger</a:t>
            </a:r>
          </a:p>
          <a:p>
            <a:pPr lvl="2"/>
            <a:r>
              <a:rPr lang="nb-NO" sz="1800" dirty="0"/>
              <a:t>Metoder for bekjempning</a:t>
            </a:r>
          </a:p>
          <a:p>
            <a:pPr marL="457200" lvl="1" indent="0">
              <a:buNone/>
            </a:pPr>
            <a:endParaRPr lang="nb-NO" sz="2800" dirty="0"/>
          </a:p>
          <a:p>
            <a:pPr marL="457200" lvl="1" indent="0">
              <a:buNone/>
            </a:pPr>
            <a:r>
              <a:rPr lang="nb-NO" dirty="0"/>
              <a:t>Eksempel</a:t>
            </a:r>
          </a:p>
          <a:p>
            <a:pPr lvl="1"/>
            <a:r>
              <a:rPr lang="nb-NO" sz="2000" dirty="0"/>
              <a:t>Giftighetstest med utslipp til sjø - ammoniakk på torskeegg</a:t>
            </a:r>
          </a:p>
          <a:p>
            <a:pPr lvl="1"/>
            <a:r>
              <a:rPr lang="nb-NO" sz="2000" dirty="0"/>
              <a:t>Spredningsforsøk</a:t>
            </a: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4" name="Plassholder for bilde 5" descr="FME HYDROGENi Deliverable DIA_D2023_IA1.3 JWH.docx - Word">
            <a:extLst>
              <a:ext uri="{FF2B5EF4-FFF2-40B4-BE49-F238E27FC236}">
                <a16:creationId xmlns:a16="http://schemas.microsoft.com/office/drawing/2014/main" id="{64E72ED2-DDEE-0588-8179-818234FBE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3158" y="5216188"/>
            <a:ext cx="5604860" cy="14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1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ECD133-E8EA-CA6B-982A-420DCE85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Bilferger har banet vei…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3035BD-D36D-665E-7336-727B085D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0" y="1600200"/>
            <a:ext cx="5735104" cy="4090710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MF </a:t>
            </a:r>
            <a:r>
              <a:rPr lang="nb-NO" dirty="0" err="1"/>
              <a:t>Glutra</a:t>
            </a:r>
            <a:r>
              <a:rPr lang="nb-NO" dirty="0"/>
              <a:t> – LNG (2000)</a:t>
            </a:r>
          </a:p>
          <a:p>
            <a:r>
              <a:rPr lang="nb-NO" dirty="0"/>
              <a:t>MF Ampere – batteri (2014), ca. 70 batteriferger i drift i dag</a:t>
            </a:r>
          </a:p>
          <a:p>
            <a:r>
              <a:rPr lang="nb-NO" dirty="0"/>
              <a:t>MF Hydra – flytende hydrogen – verdens første (2021)</a:t>
            </a:r>
          </a:p>
          <a:p>
            <a:pPr lvl="1"/>
            <a:r>
              <a:rPr lang="nb-NO" sz="1900" dirty="0"/>
              <a:t>Brenselceller som produserer strøm fra hydrogen – 400 kW</a:t>
            </a:r>
          </a:p>
          <a:p>
            <a:r>
              <a:rPr lang="nb-NO" dirty="0"/>
              <a:t>MF XX og YY – </a:t>
            </a:r>
            <a:r>
              <a:rPr lang="nb-NO" dirty="0" err="1"/>
              <a:t>trykksatt</a:t>
            </a:r>
            <a:r>
              <a:rPr lang="nb-NO" dirty="0"/>
              <a:t> hydrogen (2026)</a:t>
            </a:r>
          </a:p>
          <a:p>
            <a:pPr lvl="1"/>
            <a:r>
              <a:rPr lang="nb-NO" sz="1900" dirty="0"/>
              <a:t>Brenselceller – 6400 kW</a:t>
            </a:r>
          </a:p>
          <a:p>
            <a:pPr lvl="1"/>
            <a:r>
              <a:rPr lang="nb-NO" sz="1900" dirty="0"/>
              <a:t>Grønn hydrogen skal produseres lokalt i Bodø – inntil 10 tonn pr. dag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6364F94-F0D1-6DD2-32BA-5CF7FE8B0239}"/>
              </a:ext>
            </a:extLst>
          </p:cNvPr>
          <p:cNvSpPr txBox="1"/>
          <p:nvPr/>
        </p:nvSpPr>
        <p:spPr>
          <a:xfrm>
            <a:off x="7580119" y="6244807"/>
            <a:ext cx="3369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Kilde og bilde: Norled og TU</a:t>
            </a:r>
          </a:p>
        </p:txBody>
      </p:sp>
      <p:pic>
        <p:nvPicPr>
          <p:cNvPr id="5" name="Plassholder for bilde 5" descr="Window">
            <a:extLst>
              <a:ext uri="{FF2B5EF4-FFF2-40B4-BE49-F238E27FC236}">
                <a16:creationId xmlns:a16="http://schemas.microsoft.com/office/drawing/2014/main" id="{01D6589C-AC95-6AF9-27F8-CD75DB80B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74638"/>
            <a:ext cx="5390424" cy="2361646"/>
          </a:xfrm>
          <a:prstGeom prst="rect">
            <a:avLst/>
          </a:prstGeom>
        </p:spPr>
      </p:pic>
      <p:pic>
        <p:nvPicPr>
          <p:cNvPr id="6" name="Plassholder for bilde 5" descr="Window">
            <a:extLst>
              <a:ext uri="{FF2B5EF4-FFF2-40B4-BE49-F238E27FC236}">
                <a16:creationId xmlns:a16="http://schemas.microsoft.com/office/drawing/2014/main" id="{CFB94B95-C863-1A25-83CB-68D4FCE5A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9" y="3033841"/>
            <a:ext cx="5390423" cy="25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3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77A124-87F6-E17E-47A5-221446A9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Bunkringsanlegg ammoniakk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79F04E-22AA-80FB-F088-149868689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65" y="1383645"/>
            <a:ext cx="6007694" cy="4090710"/>
          </a:xfrm>
        </p:spPr>
        <p:txBody>
          <a:bodyPr>
            <a:normAutofit/>
          </a:bodyPr>
          <a:lstStyle/>
          <a:p>
            <a:r>
              <a:rPr lang="nb-NO" sz="2400" dirty="0"/>
              <a:t>1000 m3 bunkersterminal – landbasert og flytende </a:t>
            </a:r>
            <a:r>
              <a:rPr lang="nb-NO" sz="2400" dirty="0" err="1"/>
              <a:t>barge</a:t>
            </a:r>
            <a:r>
              <a:rPr lang="nb-NO" sz="2400" dirty="0"/>
              <a:t> – 2025</a:t>
            </a:r>
          </a:p>
          <a:p>
            <a:r>
              <a:rPr lang="nb-NO" sz="2400" dirty="0"/>
              <a:t>Flytende NH3, -33°C</a:t>
            </a:r>
          </a:p>
          <a:p>
            <a:r>
              <a:rPr lang="nb-NO" sz="2400" dirty="0" err="1"/>
              <a:t>DnV</a:t>
            </a:r>
            <a:r>
              <a:rPr lang="nb-NO" sz="2400" dirty="0"/>
              <a:t> godkjenning </a:t>
            </a:r>
            <a:r>
              <a:rPr lang="nb-NO" sz="2400" i="1" dirty="0"/>
              <a:t>(</a:t>
            </a:r>
            <a:r>
              <a:rPr lang="nb-NO" sz="2400" i="1" dirty="0" err="1"/>
              <a:t>Approved</a:t>
            </a:r>
            <a:r>
              <a:rPr lang="nb-NO" sz="2400" i="1" dirty="0"/>
              <a:t> in </a:t>
            </a:r>
            <a:r>
              <a:rPr lang="nb-NO" sz="2400" i="1" dirty="0" err="1"/>
              <a:t>Principle</a:t>
            </a:r>
            <a:r>
              <a:rPr lang="nb-NO" sz="2400" i="1" dirty="0"/>
              <a:t>)</a:t>
            </a:r>
          </a:p>
          <a:p>
            <a:r>
              <a:rPr lang="nb-NO" sz="2400" dirty="0"/>
              <a:t>DSB godkjenning – Fjordbase i Florø</a:t>
            </a:r>
          </a:p>
        </p:txBody>
      </p:sp>
      <p:pic>
        <p:nvPicPr>
          <p:cNvPr id="5" name="Plassholder for bilde 5" descr="Window">
            <a:extLst>
              <a:ext uri="{FF2B5EF4-FFF2-40B4-BE49-F238E27FC236}">
                <a16:creationId xmlns:a16="http://schemas.microsoft.com/office/drawing/2014/main" id="{93D4C63D-D47D-857D-37CD-67070AD0F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7095" y="2690665"/>
            <a:ext cx="5141720" cy="2931185"/>
          </a:xfrm>
          <a:prstGeom prst="rect">
            <a:avLst/>
          </a:prstGeom>
        </p:spPr>
      </p:pic>
      <p:pic>
        <p:nvPicPr>
          <p:cNvPr id="4" name="Plassholder for bilde 5" descr="Window">
            <a:extLst>
              <a:ext uri="{FF2B5EF4-FFF2-40B4-BE49-F238E27FC236}">
                <a16:creationId xmlns:a16="http://schemas.microsoft.com/office/drawing/2014/main" id="{D8FF7B63-647F-02BE-6F90-98662EA98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212" y="4072482"/>
            <a:ext cx="6172200" cy="251088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1DBDD03-0A0F-691D-E7F6-CD5DA0069823}"/>
              </a:ext>
            </a:extLst>
          </p:cNvPr>
          <p:cNvSpPr txBox="1"/>
          <p:nvPr/>
        </p:nvSpPr>
        <p:spPr>
          <a:xfrm>
            <a:off x="7265157" y="6264067"/>
            <a:ext cx="351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Kilde: </a:t>
            </a:r>
            <a:r>
              <a:rPr lang="nb-NO" sz="1400" dirty="0" err="1"/>
              <a:t>Azane</a:t>
            </a:r>
            <a:r>
              <a:rPr lang="nb-NO" sz="1400" dirty="0"/>
              <a:t> </a:t>
            </a:r>
            <a:r>
              <a:rPr lang="nb-NO" sz="1400" dirty="0" err="1"/>
              <a:t>Fuel</a:t>
            </a:r>
            <a:r>
              <a:rPr lang="nb-NO" sz="1400" dirty="0"/>
              <a:t> Solutions og bedriftsbesøk Yara</a:t>
            </a:r>
          </a:p>
        </p:txBody>
      </p:sp>
    </p:spTree>
    <p:extLst>
      <p:ext uri="{BB962C8B-B14F-4D97-AF65-F5344CB8AC3E}">
        <p14:creationId xmlns:p14="http://schemas.microsoft.com/office/powerpoint/2010/main" val="2467746413"/>
      </p:ext>
    </p:extLst>
  </p:cSld>
  <p:clrMapOvr>
    <a:masterClrMapping/>
  </p:clrMapOvr>
</p:sld>
</file>

<file path=ppt/theme/theme1.xml><?xml version="1.0" encoding="utf-8"?>
<a:theme xmlns:a="http://schemas.openxmlformats.org/drawingml/2006/main" name="Kystverket-mal">
  <a:themeElements>
    <a:clrScheme name="Kystverket">
      <a:dk1>
        <a:sysClr val="windowText" lastClr="000000"/>
      </a:dk1>
      <a:lt1>
        <a:sysClr val="window" lastClr="FFFFFF"/>
      </a:lt1>
      <a:dk2>
        <a:srgbClr val="000671"/>
      </a:dk2>
      <a:lt2>
        <a:srgbClr val="F9F6F3"/>
      </a:lt2>
      <a:accent1>
        <a:srgbClr val="000671"/>
      </a:accent1>
      <a:accent2>
        <a:srgbClr val="FF091F"/>
      </a:accent2>
      <a:accent3>
        <a:srgbClr val="A9E5FB"/>
      </a:accent3>
      <a:accent4>
        <a:srgbClr val="5D5D5D"/>
      </a:accent4>
      <a:accent5>
        <a:srgbClr val="0596CB"/>
      </a:accent5>
      <a:accent6>
        <a:srgbClr val="3BA460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ystverket-mal Norsk 16x9.potx" id="{0C201371-A943-4C93-AAD0-24CB1AB3D876}" vid="{D446A672-693E-48F1-840F-9CD37C1238E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B62709B740C04D9116A4D7C3F37209" ma:contentTypeVersion="5" ma:contentTypeDescription="Create a new document." ma:contentTypeScope="" ma:versionID="aa8b31c48e1d3b9484ad54760bf15550">
  <xsd:schema xmlns:xsd="http://www.w3.org/2001/XMLSchema" xmlns:xs="http://www.w3.org/2001/XMLSchema" xmlns:p="http://schemas.microsoft.com/office/2006/metadata/properties" xmlns:ns3="28379597-5c24-45ba-9755-76e21eacb4d4" xmlns:ns4="73ea819a-7552-4ee9-a69f-724f1aea83ff" targetNamespace="http://schemas.microsoft.com/office/2006/metadata/properties" ma:root="true" ma:fieldsID="7f91d1e705c57838f5cd2678c8e7f2fa" ns3:_="" ns4:_="">
    <xsd:import namespace="28379597-5c24-45ba-9755-76e21eacb4d4"/>
    <xsd:import namespace="73ea819a-7552-4ee9-a69f-724f1aea83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379597-5c24-45ba-9755-76e21eacb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a819a-7552-4ee9-a69f-724f1aea83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172EA8-9CC0-4651-97E5-FE85AFE59E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379597-5c24-45ba-9755-76e21eacb4d4"/>
    <ds:schemaRef ds:uri="73ea819a-7552-4ee9-a69f-724f1aea83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D30A31-A2AF-4DAB-9BB8-2816B725BB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957CEF-CA32-4944-9DF6-DC633B26549F}">
  <ds:schemaRefs>
    <ds:schemaRef ds:uri="http://purl.org/dc/dcmitype/"/>
    <ds:schemaRef ds:uri="http://schemas.microsoft.com/office/infopath/2007/PartnerControls"/>
    <ds:schemaRef ds:uri="73ea819a-7552-4ee9-a69f-724f1aea83ff"/>
    <ds:schemaRef ds:uri="http://purl.org/dc/elements/1.1/"/>
    <ds:schemaRef ds:uri="http://schemas.microsoft.com/office/2006/metadata/properties"/>
    <ds:schemaRef ds:uri="http://schemas.microsoft.com/office/2006/documentManagement/types"/>
    <ds:schemaRef ds:uri="28379597-5c24-45ba-9755-76e21eacb4d4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6784</TotalTime>
  <Words>530</Words>
  <Application>Microsoft Office PowerPoint</Application>
  <PresentationFormat>Widescreen</PresentationFormat>
  <Paragraphs>92</Paragraphs>
  <Slides>14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Symbol</vt:lpstr>
      <vt:lpstr>Wingdings</vt:lpstr>
      <vt:lpstr>Kystverket-mal</vt:lpstr>
      <vt:lpstr>Nye energibærere og fremdriftssystemer</vt:lpstr>
      <vt:lpstr>Agenda</vt:lpstr>
      <vt:lpstr>Nye energibærere - stikkord</vt:lpstr>
      <vt:lpstr>Brim – Tønsberg (2021)</vt:lpstr>
      <vt:lpstr>Bukhta Naezdnik – Tromsø havn (2019)</vt:lpstr>
      <vt:lpstr>Intern arbeidsgruppe</vt:lpstr>
      <vt:lpstr>Deltagelse eksterne prosjekter – nye energibærere</vt:lpstr>
      <vt:lpstr>Bilferger har banet vei…</vt:lpstr>
      <vt:lpstr>Bunkringsanlegg ammoniakk</vt:lpstr>
      <vt:lpstr>MS Yara Eyde</vt:lpstr>
      <vt:lpstr>Veien videre…?</vt:lpstr>
      <vt:lpstr>Veien videre…?</vt:lpstr>
      <vt:lpstr>Nye utfordringer – økt kompleksitet – kunnskapsgap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Kystverket</dc:title>
  <dc:creator>Aasebø, Kjetil</dc:creator>
  <cp:lastModifiedBy>Gyltnes, Steinar Lodve</cp:lastModifiedBy>
  <cp:revision>235</cp:revision>
  <dcterms:created xsi:type="dcterms:W3CDTF">2021-02-08T13:28:17Z</dcterms:created>
  <dcterms:modified xsi:type="dcterms:W3CDTF">2024-08-30T10:38:52Z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0x01010069B62709B740C04D9116A4D7C3F37209</vt:lpwstr>
  </property>
</Properties>
</file>