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0" r:id="rId6"/>
  </p:sldMasterIdLst>
  <p:notesMasterIdLst>
    <p:notesMasterId r:id="rId19"/>
  </p:notesMasterIdLst>
  <p:sldIdLst>
    <p:sldId id="258" r:id="rId7"/>
    <p:sldId id="257" r:id="rId8"/>
    <p:sldId id="270" r:id="rId9"/>
    <p:sldId id="351" r:id="rId10"/>
    <p:sldId id="344" r:id="rId11"/>
    <p:sldId id="261" r:id="rId12"/>
    <p:sldId id="262" r:id="rId13"/>
    <p:sldId id="353" r:id="rId14"/>
    <p:sldId id="352" r:id="rId15"/>
    <p:sldId id="354" r:id="rId16"/>
    <p:sldId id="260" r:id="rId17"/>
    <p:sldId id="259" r:id="rId18"/>
  </p:sldIdLst>
  <p:sldSz cx="12192000" cy="6858000"/>
  <p:notesSz cx="6797675" cy="9926638"/>
  <p:embeddedFontLst>
    <p:embeddedFont>
      <p:font typeface="Abadi" panose="020B0604020104020204" pitchFamily="34" charset="0"/>
      <p:regular r:id="rId20"/>
    </p:embeddedFont>
    <p:embeddedFont>
      <p:font typeface="Jost" panose="020B0604020202020204" charset="0"/>
      <p:regular r:id="rId21"/>
      <p:bold r:id="rId22"/>
    </p:embeddedFont>
    <p:embeddedFont>
      <p:font typeface="Jost Light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86E"/>
    <a:srgbClr val="2D2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39945-AC0A-461B-8EA0-A3BE3EA4628F}" v="1" dt="2024-09-01T07:06:42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-2484"/>
    </p:cViewPr>
  </p:notesTextViewPr>
  <p:notesViewPr>
    <p:cSldViewPr snapToGrid="0">
      <p:cViewPr>
        <p:scale>
          <a:sx n="71" d="100"/>
          <a:sy n="71" d="100"/>
        </p:scale>
        <p:origin x="227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erkemo, Ole Kristian" userId="ef0a69bd-c42f-4e6d-b210-1f879ce91ca8" providerId="ADAL" clId="{27C39945-AC0A-461B-8EA0-A3BE3EA4628F}"/>
    <pc:docChg chg="custSel addSld modSld">
      <pc:chgData name="Bjerkemo, Ole Kristian" userId="ef0a69bd-c42f-4e6d-b210-1f879ce91ca8" providerId="ADAL" clId="{27C39945-AC0A-461B-8EA0-A3BE3EA4628F}" dt="2024-09-01T07:09:19.904" v="130" actId="1076"/>
      <pc:docMkLst>
        <pc:docMk/>
      </pc:docMkLst>
      <pc:sldChg chg="addSp modSp new mod modNotesTx">
        <pc:chgData name="Bjerkemo, Ole Kristian" userId="ef0a69bd-c42f-4e6d-b210-1f879ce91ca8" providerId="ADAL" clId="{27C39945-AC0A-461B-8EA0-A3BE3EA4628F}" dt="2024-09-01T07:09:19.904" v="130" actId="1076"/>
        <pc:sldMkLst>
          <pc:docMk/>
          <pc:sldMk cId="4064737240" sldId="354"/>
        </pc:sldMkLst>
        <pc:spChg chg="mod">
          <ac:chgData name="Bjerkemo, Ole Kristian" userId="ef0a69bd-c42f-4e6d-b210-1f879ce91ca8" providerId="ADAL" clId="{27C39945-AC0A-461B-8EA0-A3BE3EA4628F}" dt="2024-09-01T07:09:15.648" v="129" actId="14100"/>
          <ac:spMkLst>
            <pc:docMk/>
            <pc:sldMk cId="4064737240" sldId="354"/>
            <ac:spMk id="2" creationId="{CFAFE240-50D5-9B19-66DC-5289618EF783}"/>
          </ac:spMkLst>
        </pc:spChg>
        <pc:spChg chg="mod">
          <ac:chgData name="Bjerkemo, Ole Kristian" userId="ef0a69bd-c42f-4e6d-b210-1f879ce91ca8" providerId="ADAL" clId="{27C39945-AC0A-461B-8EA0-A3BE3EA4628F}" dt="2024-09-01T07:09:19.904" v="130" actId="1076"/>
          <ac:spMkLst>
            <pc:docMk/>
            <pc:sldMk cId="4064737240" sldId="354"/>
            <ac:spMk id="3" creationId="{5C722646-B2D6-2FF1-4E1A-4DAF896FDD60}"/>
          </ac:spMkLst>
        </pc:spChg>
        <pc:spChg chg="add mod">
          <ac:chgData name="Bjerkemo, Ole Kristian" userId="ef0a69bd-c42f-4e6d-b210-1f879ce91ca8" providerId="ADAL" clId="{27C39945-AC0A-461B-8EA0-A3BE3EA4628F}" dt="2024-09-01T07:07:53.217" v="128" actId="1076"/>
          <ac:spMkLst>
            <pc:docMk/>
            <pc:sldMk cId="4064737240" sldId="354"/>
            <ac:spMk id="4" creationId="{61C50373-4E4B-7672-C3D6-1A19EB943A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19EF8-A35C-4047-91DB-B925D66C2651}" type="datetimeFigureOut">
              <a:rPr lang="nb-NO" smtClean="0"/>
              <a:t>01.09.2024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008DF-9F6C-4494-803F-17F962708C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90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08DF-9F6C-4494-803F-17F962708C2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4605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**Ekstreme værforhold**: Arktis er kjent for sitt harde klima med lave temperaturer, is, sterk vind, og hyppige stormer. Dette gjør det vanskelig å operere oljevernberedskap, både når det gjelder mennesker og utstyr. Det er utfordrende å opprettholde og bruke oljevernutstyr effektivt under disse forholdene.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**Isforhold**: Den konstante tilstedeværelsen av is, spesielt om vinteren, kan hindre effektiviteten av tradisjonelle oljeverntiltak. Oljesøl kan bli fanget under isen, noe som gjør det vanskelig å oppdage og fjerne.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**Mangel på infrastruktur**: Arktis er tynt befolket og har svært begrenset infrastruktur. Dette inkluderer mangelen på veier, flyplasser, havner og andre viktige fasiliteter som er nødvendige for å støtte en rask respons på et oljesøl. Transport av utstyr og personell til ulykkesstedet kan ta lang tid.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**Fjernhet og isolasjon**: De store avstandene i Arktis betyr at beredskapsressurser må fraktes over lange avstander. Dette øker responstiden og gjør det vanskelig å koordinere innsatsen raskt.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**Begrenset kommunikasjon**: Kommunikasjonsnettverk er dårlig utviklet i Arktis, noe som kan skape utfordringer med å koordinere beredskapsarbeidet, særlig når ulike nasjoner og organisasjoner er involvert.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6. **Økosystemets sårbarhet**: Arktis huser noen av verdens mest sensitive og unike økosystemer. Et oljesøl i denne regionen kan ha katastrofale konsekvenser for dyrelivet og miljøet. Lav temperatur gjør også at nedbrytning av olje tar lengre tid, noe som fører til at oljesøl kan forbli i miljøet i mange år.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7. **Begrenset kunnskap og erfaring**: Det er fortsatt mye som er ukjent om hvordan olje oppfører seg i arktiske forhold, og forskningen på effektive oljevernmetoder under disse forholdene er begrenset. Dette kan føre til at metoder som fungerer godt i andre deler av verden ikke nødvendigvis er effektive i Arktis.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8. **Internasjonalt samarbeid**: Arktis er omgitt av flere land med ulike lover og beredskapsplaner. Effektiv oljevernberedskap krever tett internasjonalt samarbeid, men dette kan være komplisert av politiske spenninger og ulike nasjonale interesser.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08DF-9F6C-4494-803F-17F962708C2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0797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08DF-9F6C-4494-803F-17F962708C2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7782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08DF-9F6C-4494-803F-17F962708C2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704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08DF-9F6C-4494-803F-17F962708C2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854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08DF-9F6C-4494-803F-17F962708C2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38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08DF-9F6C-4494-803F-17F962708C2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201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08DF-9F6C-4494-803F-17F962708C2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57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08DF-9F6C-4494-803F-17F962708C2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071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08DF-9F6C-4494-803F-17F962708C2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559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08DF-9F6C-4494-803F-17F962708C2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86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008DF-9F6C-4494-803F-17F962708C2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8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495A-B0B9-4677-8877-E1774B6477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5661891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03A85-B1B5-4B35-BA4C-46803872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018" y="2678545"/>
            <a:ext cx="3576782" cy="831418"/>
          </a:xfrm>
        </p:spPr>
        <p:txBody>
          <a:bodyPr/>
          <a:lstStyle>
            <a:lvl1pPr marL="0" indent="0" algn="l">
              <a:buNone/>
              <a:defRPr sz="2400">
                <a:latin typeface="Jost" pitchFamily="2" charset="0"/>
                <a:ea typeface="Jos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7B196-4361-4E60-BC46-C505A415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97D53-5288-43AB-8122-2493D709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030C-B936-4388-B277-B8382F48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10A5D-4719-4626-AC11-8CE81B682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2pPr>
            <a:lvl3pPr>
              <a:defRPr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3pPr>
            <a:lvl4pPr>
              <a:defRPr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4pPr>
            <a:lvl5pPr>
              <a:defRPr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5pPr>
            <a:lvl6pPr>
              <a:defRPr>
                <a:solidFill>
                  <a:schemeClr val="bg1"/>
                </a:solidFill>
                <a:latin typeface="Jost" pitchFamily="2" charset="0"/>
                <a:ea typeface="Jost" pitchFamily="2" charset="0"/>
              </a:defRPr>
            </a:lvl6pPr>
          </a:lstStyle>
          <a:p>
            <a:pPr lvl="1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B5FD7-95DB-4C21-A4FD-2E50878A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8BFF-A9F6-407B-B894-6727CC5B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5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05837-37C6-4AF9-9717-ABCF617E4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3125D-735F-446F-BE26-C8F5C028B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Jost" pitchFamily="2" charset="0"/>
              </a:defRPr>
            </a:lvl1pPr>
            <a:lvl2pPr>
              <a:defRPr>
                <a:latin typeface="Jost" pitchFamily="2" charset="0"/>
              </a:defRPr>
            </a:lvl2pPr>
            <a:lvl3pPr>
              <a:defRPr>
                <a:latin typeface="Jost" pitchFamily="2" charset="0"/>
              </a:defRPr>
            </a:lvl3pPr>
            <a:lvl4pPr>
              <a:defRPr>
                <a:latin typeface="Jost" pitchFamily="2" charset="0"/>
              </a:defRPr>
            </a:lvl4pPr>
            <a:lvl5pPr>
              <a:defRPr>
                <a:latin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04645-0799-432C-A752-748E861B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24F15-C798-4D60-83ED-ACC63D57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7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495A-B0B9-4677-8877-E1774B6477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5661891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03A85-B1B5-4B35-BA4C-46803872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018" y="2678545"/>
            <a:ext cx="3576782" cy="831418"/>
          </a:xfrm>
        </p:spPr>
        <p:txBody>
          <a:bodyPr/>
          <a:lstStyle>
            <a:lvl1pPr marL="0" indent="0" algn="l">
              <a:buNone/>
              <a:defRPr sz="2400">
                <a:latin typeface="Jost" pitchFamily="2" charset="0"/>
                <a:ea typeface="Jos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7B196-4361-4E60-BC46-C505A415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97D53-5288-43AB-8122-2493D709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9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40A6-4A83-4809-B0C2-62B955906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ED11-EC16-43C0-9D00-C4C78AF5B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Jost" pitchFamily="2" charset="0"/>
                <a:ea typeface="Jost" pitchFamily="2" charset="0"/>
              </a:defRPr>
            </a:lvl1pPr>
            <a:lvl2pPr>
              <a:defRPr>
                <a:latin typeface="Jost" pitchFamily="2" charset="0"/>
                <a:ea typeface="Jost" pitchFamily="2" charset="0"/>
              </a:defRPr>
            </a:lvl2pPr>
            <a:lvl3pPr>
              <a:defRPr>
                <a:latin typeface="Jost" pitchFamily="2" charset="0"/>
                <a:ea typeface="Jost" pitchFamily="2" charset="0"/>
              </a:defRPr>
            </a:lvl3pPr>
            <a:lvl4pPr>
              <a:defRPr>
                <a:latin typeface="Jost" pitchFamily="2" charset="0"/>
                <a:ea typeface="Jost" pitchFamily="2" charset="0"/>
              </a:defRPr>
            </a:lvl4pPr>
            <a:lvl5pPr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B7293-5086-43D9-8E08-DF878A86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CD8C5-7969-4B68-9C1C-1499EB8F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4C7B4C-64EA-4061-B93C-F85BE4FD8DA1}"/>
              </a:ext>
            </a:extLst>
          </p:cNvPr>
          <p:cNvCxnSpPr>
            <a:cxnSpLocks/>
          </p:cNvCxnSpPr>
          <p:nvPr userDrawn="1"/>
        </p:nvCxnSpPr>
        <p:spPr>
          <a:xfrm>
            <a:off x="931025" y="1371600"/>
            <a:ext cx="4039986" cy="0"/>
          </a:xfrm>
          <a:prstGeom prst="line">
            <a:avLst/>
          </a:prstGeom>
          <a:ln w="19050">
            <a:solidFill>
              <a:srgbClr val="C44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65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DB8E-26C1-44A6-833C-778ADB27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272F7-40EB-4845-8BE2-B2C2808D8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Jost" pitchFamily="2" charset="0"/>
                <a:ea typeface="Jos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7C970-9EF8-4D26-A7C6-29E2EAEC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BF69C-30B5-41A2-B5B3-609D985B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31CD4A-9762-462B-8152-73C49E381E83}"/>
              </a:ext>
            </a:extLst>
          </p:cNvPr>
          <p:cNvCxnSpPr>
            <a:cxnSpLocks/>
          </p:cNvCxnSpPr>
          <p:nvPr userDrawn="1"/>
        </p:nvCxnSpPr>
        <p:spPr>
          <a:xfrm>
            <a:off x="922712" y="4455621"/>
            <a:ext cx="4039986" cy="0"/>
          </a:xfrm>
          <a:prstGeom prst="line">
            <a:avLst/>
          </a:prstGeom>
          <a:ln w="19050">
            <a:solidFill>
              <a:srgbClr val="C44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956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AABF-4ADE-490A-BC41-A59A777AA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1034E-1FEC-43B6-B465-37E04E18B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Jost" pitchFamily="2" charset="0"/>
                <a:ea typeface="Jost" pitchFamily="2" charset="0"/>
              </a:defRPr>
            </a:lvl1pPr>
            <a:lvl2pPr>
              <a:defRPr>
                <a:latin typeface="Jost" pitchFamily="2" charset="0"/>
                <a:ea typeface="Jost" pitchFamily="2" charset="0"/>
              </a:defRPr>
            </a:lvl2pPr>
            <a:lvl3pPr>
              <a:defRPr>
                <a:latin typeface="Jost" pitchFamily="2" charset="0"/>
                <a:ea typeface="Jost" pitchFamily="2" charset="0"/>
              </a:defRPr>
            </a:lvl3pPr>
            <a:lvl4pPr>
              <a:defRPr>
                <a:latin typeface="Jost" pitchFamily="2" charset="0"/>
                <a:ea typeface="Jost" pitchFamily="2" charset="0"/>
              </a:defRPr>
            </a:lvl4pPr>
            <a:lvl5pPr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0973E-0BE0-4DAC-B707-BD901EBD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Jost" pitchFamily="2" charset="0"/>
                <a:ea typeface="Jost" pitchFamily="2" charset="0"/>
              </a:defRPr>
            </a:lvl1pPr>
            <a:lvl2pPr>
              <a:defRPr>
                <a:latin typeface="Jost" pitchFamily="2" charset="0"/>
                <a:ea typeface="Jost" pitchFamily="2" charset="0"/>
              </a:defRPr>
            </a:lvl2pPr>
            <a:lvl3pPr>
              <a:defRPr>
                <a:latin typeface="Jost" pitchFamily="2" charset="0"/>
                <a:ea typeface="Jost" pitchFamily="2" charset="0"/>
              </a:defRPr>
            </a:lvl3pPr>
            <a:lvl4pPr>
              <a:defRPr>
                <a:latin typeface="Jost" pitchFamily="2" charset="0"/>
                <a:ea typeface="Jost" pitchFamily="2" charset="0"/>
              </a:defRPr>
            </a:lvl4pPr>
            <a:lvl5pPr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1818A-B30D-4C01-B58E-F00AE589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58033-8FB2-441A-8CF9-F3DB81B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F2BC08-DFC5-4B3C-8A0E-A9A1B1295AE8}"/>
              </a:ext>
            </a:extLst>
          </p:cNvPr>
          <p:cNvCxnSpPr>
            <a:cxnSpLocks/>
          </p:cNvCxnSpPr>
          <p:nvPr userDrawn="1"/>
        </p:nvCxnSpPr>
        <p:spPr>
          <a:xfrm>
            <a:off x="931025" y="1371600"/>
            <a:ext cx="4039986" cy="0"/>
          </a:xfrm>
          <a:prstGeom prst="line">
            <a:avLst/>
          </a:prstGeom>
          <a:ln w="19050">
            <a:solidFill>
              <a:srgbClr val="C44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10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9E9-1CE9-4015-92F5-EA738D90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F5D3A-D933-4191-A0E7-98B470151F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Jost" pitchFamily="2" charset="0"/>
                <a:ea typeface="Jos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7FB53-6AC8-4922-8D89-72E87C8D3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Jost" pitchFamily="2" charset="0"/>
                <a:ea typeface="Jost" pitchFamily="2" charset="0"/>
              </a:defRPr>
            </a:lvl1pPr>
            <a:lvl2pPr>
              <a:defRPr>
                <a:latin typeface="Jost" pitchFamily="2" charset="0"/>
                <a:ea typeface="Jost" pitchFamily="2" charset="0"/>
              </a:defRPr>
            </a:lvl2pPr>
            <a:lvl3pPr>
              <a:defRPr>
                <a:latin typeface="Jost" pitchFamily="2" charset="0"/>
                <a:ea typeface="Jost" pitchFamily="2" charset="0"/>
              </a:defRPr>
            </a:lvl3pPr>
            <a:lvl4pPr>
              <a:defRPr>
                <a:latin typeface="Jost" pitchFamily="2" charset="0"/>
                <a:ea typeface="Jost" pitchFamily="2" charset="0"/>
              </a:defRPr>
            </a:lvl4pPr>
            <a:lvl5pPr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83A54-36F4-4D4A-B9AA-0CB2EA374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Jost" pitchFamily="2" charset="0"/>
                <a:ea typeface="Jos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DFD73-49BE-4CEA-91ED-6481FD3E5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Jost" pitchFamily="2" charset="0"/>
                <a:ea typeface="Jost" pitchFamily="2" charset="0"/>
              </a:defRPr>
            </a:lvl1pPr>
            <a:lvl2pPr>
              <a:defRPr>
                <a:latin typeface="Jost" pitchFamily="2" charset="0"/>
                <a:ea typeface="Jost" pitchFamily="2" charset="0"/>
              </a:defRPr>
            </a:lvl2pPr>
            <a:lvl3pPr>
              <a:defRPr>
                <a:latin typeface="Jost" pitchFamily="2" charset="0"/>
                <a:ea typeface="Jost" pitchFamily="2" charset="0"/>
              </a:defRPr>
            </a:lvl3pPr>
            <a:lvl4pPr>
              <a:defRPr>
                <a:latin typeface="Jost" pitchFamily="2" charset="0"/>
                <a:ea typeface="Jost" pitchFamily="2" charset="0"/>
              </a:defRPr>
            </a:lvl4pPr>
            <a:lvl5pPr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AFC15-8873-4EC4-A3E1-2D944717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6681C-1F28-4FEA-85B7-A44C575D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248D48-5E89-4A71-9B27-B5FBFBEDEB62}"/>
              </a:ext>
            </a:extLst>
          </p:cNvPr>
          <p:cNvCxnSpPr>
            <a:cxnSpLocks/>
          </p:cNvCxnSpPr>
          <p:nvPr userDrawn="1"/>
        </p:nvCxnSpPr>
        <p:spPr>
          <a:xfrm>
            <a:off x="931025" y="1371600"/>
            <a:ext cx="4039986" cy="0"/>
          </a:xfrm>
          <a:prstGeom prst="line">
            <a:avLst/>
          </a:prstGeom>
          <a:ln w="19050">
            <a:solidFill>
              <a:srgbClr val="C44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29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ECDA-703E-4575-8D15-992C2928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E9FF5-588E-435D-BAA2-D10CAFF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A416D-EB23-45C6-80D8-665D11E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C1CED2-FEAC-49B7-BA63-EAC90E965FBB}"/>
              </a:ext>
            </a:extLst>
          </p:cNvPr>
          <p:cNvCxnSpPr>
            <a:cxnSpLocks/>
          </p:cNvCxnSpPr>
          <p:nvPr userDrawn="1"/>
        </p:nvCxnSpPr>
        <p:spPr>
          <a:xfrm>
            <a:off x="931025" y="1371600"/>
            <a:ext cx="4039986" cy="0"/>
          </a:xfrm>
          <a:prstGeom prst="line">
            <a:avLst/>
          </a:prstGeom>
          <a:ln w="19050">
            <a:solidFill>
              <a:srgbClr val="C44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674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9EF7C-CA92-4CC0-BCB0-053C3F7B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98036-A252-45AF-AEB6-36B491C6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49"/>
            <a:ext cx="2743200" cy="365125"/>
          </a:xfrm>
        </p:spPr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61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3DEF-33DD-44BF-B43F-04C475CD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3E8BB-203A-46F2-B5EC-3FC577BA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Jost" pitchFamily="2" charset="0"/>
                <a:ea typeface="Jost" pitchFamily="2" charset="0"/>
              </a:defRPr>
            </a:lvl1pPr>
            <a:lvl2pPr>
              <a:defRPr sz="2800">
                <a:latin typeface="Jost" pitchFamily="2" charset="0"/>
                <a:ea typeface="Jost" pitchFamily="2" charset="0"/>
              </a:defRPr>
            </a:lvl2pPr>
            <a:lvl3pPr>
              <a:defRPr sz="2400">
                <a:latin typeface="Jost" pitchFamily="2" charset="0"/>
                <a:ea typeface="Jost" pitchFamily="2" charset="0"/>
              </a:defRPr>
            </a:lvl3pPr>
            <a:lvl4pPr>
              <a:defRPr sz="2000">
                <a:latin typeface="Jost" pitchFamily="2" charset="0"/>
                <a:ea typeface="Jost" pitchFamily="2" charset="0"/>
              </a:defRPr>
            </a:lvl4pPr>
            <a:lvl5pPr>
              <a:defRPr sz="2000">
                <a:latin typeface="Jost" pitchFamily="2" charset="0"/>
                <a:ea typeface="Jost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65EC7-68E5-49D8-9615-EA7FDEA57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Jost" pitchFamily="2" charset="0"/>
                <a:ea typeface="Jos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B6B8C-94FE-4A2B-A72C-E55D60E1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829E4-22AC-4F58-ADE8-978D2CAC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3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40A6-4A83-4809-B0C2-62B955906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ED11-EC16-43C0-9D00-C4C78AF5B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Jost" pitchFamily="2" charset="0"/>
              </a:defRPr>
            </a:lvl1pPr>
            <a:lvl2pPr>
              <a:defRPr>
                <a:latin typeface="Jost" pitchFamily="2" charset="0"/>
              </a:defRPr>
            </a:lvl2pPr>
            <a:lvl3pPr>
              <a:defRPr>
                <a:latin typeface="Jost" pitchFamily="2" charset="0"/>
              </a:defRPr>
            </a:lvl3pPr>
            <a:lvl4pPr>
              <a:defRPr>
                <a:latin typeface="Jost" pitchFamily="2" charset="0"/>
              </a:defRPr>
            </a:lvl4pPr>
            <a:lvl5pPr>
              <a:defRPr>
                <a:latin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B7293-5086-43D9-8E08-DF878A86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CD8C5-7969-4B68-9C1C-1499EB8F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B20C12-C99E-4441-BEB2-5D6E3AA2B061}"/>
              </a:ext>
            </a:extLst>
          </p:cNvPr>
          <p:cNvCxnSpPr>
            <a:cxnSpLocks/>
          </p:cNvCxnSpPr>
          <p:nvPr userDrawn="1"/>
        </p:nvCxnSpPr>
        <p:spPr>
          <a:xfrm>
            <a:off x="931025" y="1371600"/>
            <a:ext cx="4039986" cy="0"/>
          </a:xfrm>
          <a:prstGeom prst="line">
            <a:avLst/>
          </a:prstGeom>
          <a:ln w="19050">
            <a:solidFill>
              <a:srgbClr val="C44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48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9456-2D66-4847-9AFB-8016EFE4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28DD4-4D0D-4106-8E83-2DADE554A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BD7D1-210F-4C25-88FC-C7F826D94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Jost" pitchFamily="2" charset="0"/>
                <a:ea typeface="Jos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9AD0E-27C7-41D5-80C9-9DEAFB75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27BA9-972A-48A2-A498-B49EB06E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5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030C-B936-4388-B277-B8382F48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10A5D-4719-4626-AC11-8CE81B682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Jost" pitchFamily="2" charset="0"/>
                <a:ea typeface="Jost" pitchFamily="2" charset="0"/>
              </a:defRPr>
            </a:lvl2pPr>
            <a:lvl3pPr>
              <a:defRPr>
                <a:latin typeface="Jost" pitchFamily="2" charset="0"/>
                <a:ea typeface="Jost" pitchFamily="2" charset="0"/>
              </a:defRPr>
            </a:lvl3pPr>
            <a:lvl4pPr>
              <a:defRPr>
                <a:latin typeface="Jost" pitchFamily="2" charset="0"/>
                <a:ea typeface="Jost" pitchFamily="2" charset="0"/>
              </a:defRPr>
            </a:lvl4pPr>
            <a:lvl5pPr>
              <a:defRPr>
                <a:latin typeface="Jost" pitchFamily="2" charset="0"/>
                <a:ea typeface="Jost" pitchFamily="2" charset="0"/>
              </a:defRPr>
            </a:lvl5pPr>
            <a:lvl6pPr>
              <a:defRPr>
                <a:latin typeface="Jost" pitchFamily="2" charset="0"/>
                <a:ea typeface="Jost" pitchFamily="2" charset="0"/>
              </a:defRPr>
            </a:lvl6pPr>
          </a:lstStyle>
          <a:p>
            <a:pPr lvl="1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B5FD7-95DB-4C21-A4FD-2E50878A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8BFF-A9F6-407B-B894-6727CC5B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66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05837-37C6-4AF9-9717-ABCF617E4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3125D-735F-446F-BE26-C8F5C028B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Jost" pitchFamily="2" charset="0"/>
                <a:ea typeface="Jost" pitchFamily="2" charset="0"/>
              </a:defRPr>
            </a:lvl1pPr>
            <a:lvl2pPr>
              <a:defRPr>
                <a:latin typeface="Jost" pitchFamily="2" charset="0"/>
                <a:ea typeface="Jost" pitchFamily="2" charset="0"/>
              </a:defRPr>
            </a:lvl2pPr>
            <a:lvl3pPr>
              <a:defRPr>
                <a:latin typeface="Jost" pitchFamily="2" charset="0"/>
                <a:ea typeface="Jost" pitchFamily="2" charset="0"/>
              </a:defRPr>
            </a:lvl3pPr>
            <a:lvl4pPr>
              <a:defRPr>
                <a:latin typeface="Jost" pitchFamily="2" charset="0"/>
                <a:ea typeface="Jost" pitchFamily="2" charset="0"/>
              </a:defRPr>
            </a:lvl4pPr>
            <a:lvl5pPr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04645-0799-432C-A752-748E861B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24F15-C798-4D60-83ED-ACC63D57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8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DB8E-26C1-44A6-833C-778ADB27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272F7-40EB-4845-8BE2-B2C2808D8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  <a:latin typeface="Jost" pitchFamily="2" charset="0"/>
                <a:ea typeface="Jos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7C970-9EF8-4D26-A7C6-29E2EAEC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BF69C-30B5-41A2-B5B3-609D985B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C63AB-056B-417E-AD01-6C53E8FAAD90}"/>
              </a:ext>
            </a:extLst>
          </p:cNvPr>
          <p:cNvCxnSpPr>
            <a:cxnSpLocks/>
          </p:cNvCxnSpPr>
          <p:nvPr userDrawn="1"/>
        </p:nvCxnSpPr>
        <p:spPr>
          <a:xfrm>
            <a:off x="964276" y="4438996"/>
            <a:ext cx="4039986" cy="0"/>
          </a:xfrm>
          <a:prstGeom prst="line">
            <a:avLst/>
          </a:prstGeom>
          <a:ln w="19050">
            <a:solidFill>
              <a:srgbClr val="C44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27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AABF-4ADE-490A-BC41-A59A777AA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1034E-1FEC-43B6-B465-37E04E18B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Jost" pitchFamily="2" charset="0"/>
                <a:ea typeface="Jost" pitchFamily="2" charset="0"/>
              </a:defRPr>
            </a:lvl1pPr>
            <a:lvl2pPr>
              <a:defRPr>
                <a:latin typeface="Jost" pitchFamily="2" charset="0"/>
                <a:ea typeface="Jost" pitchFamily="2" charset="0"/>
              </a:defRPr>
            </a:lvl2pPr>
            <a:lvl3pPr>
              <a:defRPr>
                <a:latin typeface="Jost" pitchFamily="2" charset="0"/>
                <a:ea typeface="Jost" pitchFamily="2" charset="0"/>
              </a:defRPr>
            </a:lvl3pPr>
            <a:lvl4pPr>
              <a:defRPr>
                <a:latin typeface="Jost" pitchFamily="2" charset="0"/>
                <a:ea typeface="Jost" pitchFamily="2" charset="0"/>
              </a:defRPr>
            </a:lvl4pPr>
            <a:lvl5pPr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0973E-0BE0-4DAC-B707-BD901EBD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Jost" pitchFamily="2" charset="0"/>
                <a:ea typeface="Jost" pitchFamily="2" charset="0"/>
              </a:defRPr>
            </a:lvl1pPr>
            <a:lvl2pPr>
              <a:defRPr>
                <a:latin typeface="Jost" pitchFamily="2" charset="0"/>
                <a:ea typeface="Jost" pitchFamily="2" charset="0"/>
              </a:defRPr>
            </a:lvl2pPr>
            <a:lvl3pPr>
              <a:defRPr>
                <a:latin typeface="Jost" pitchFamily="2" charset="0"/>
                <a:ea typeface="Jost" pitchFamily="2" charset="0"/>
              </a:defRPr>
            </a:lvl3pPr>
            <a:lvl4pPr>
              <a:defRPr>
                <a:latin typeface="Jost" pitchFamily="2" charset="0"/>
                <a:ea typeface="Jost" pitchFamily="2" charset="0"/>
              </a:defRPr>
            </a:lvl4pPr>
            <a:lvl5pPr>
              <a:defRPr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1818A-B30D-4C01-B58E-F00AE589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58033-8FB2-441A-8CF9-F3DB81BF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812B9B-FDC0-4E8F-9100-D1096EE4277B}"/>
              </a:ext>
            </a:extLst>
          </p:cNvPr>
          <p:cNvCxnSpPr>
            <a:cxnSpLocks/>
          </p:cNvCxnSpPr>
          <p:nvPr userDrawn="1"/>
        </p:nvCxnSpPr>
        <p:spPr>
          <a:xfrm>
            <a:off x="931025" y="1371600"/>
            <a:ext cx="4039986" cy="0"/>
          </a:xfrm>
          <a:prstGeom prst="line">
            <a:avLst/>
          </a:prstGeom>
          <a:ln w="19050">
            <a:solidFill>
              <a:srgbClr val="C44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7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9E9-1CE9-4015-92F5-EA738D90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F5D3A-D933-4191-A0E7-98B470151F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Jos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7FB53-6AC8-4922-8D89-72E87C8D3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Jost" pitchFamily="2" charset="0"/>
              </a:defRPr>
            </a:lvl1pPr>
            <a:lvl2pPr>
              <a:defRPr>
                <a:latin typeface="Jost" pitchFamily="2" charset="0"/>
              </a:defRPr>
            </a:lvl2pPr>
            <a:lvl3pPr>
              <a:defRPr>
                <a:latin typeface="Jost" pitchFamily="2" charset="0"/>
              </a:defRPr>
            </a:lvl3pPr>
            <a:lvl4pPr>
              <a:defRPr>
                <a:latin typeface="Jost" pitchFamily="2" charset="0"/>
              </a:defRPr>
            </a:lvl4pPr>
            <a:lvl5pPr>
              <a:defRPr>
                <a:latin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83A54-36F4-4D4A-B9AA-0CB2EA374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Jost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DFD73-49BE-4CEA-91ED-6481FD3E5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Jost" pitchFamily="2" charset="0"/>
              </a:defRPr>
            </a:lvl1pPr>
            <a:lvl2pPr>
              <a:defRPr>
                <a:latin typeface="Jost" pitchFamily="2" charset="0"/>
              </a:defRPr>
            </a:lvl2pPr>
            <a:lvl3pPr>
              <a:defRPr>
                <a:latin typeface="Jost" pitchFamily="2" charset="0"/>
              </a:defRPr>
            </a:lvl3pPr>
            <a:lvl4pPr>
              <a:defRPr>
                <a:latin typeface="Jost" pitchFamily="2" charset="0"/>
              </a:defRPr>
            </a:lvl4pPr>
            <a:lvl5pPr>
              <a:defRPr>
                <a:latin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AFC15-8873-4EC4-A3E1-2D944717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6681C-1F28-4FEA-85B7-A44C575D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B930FB-F1B4-44E8-99B6-5FE5412EBDB9}"/>
              </a:ext>
            </a:extLst>
          </p:cNvPr>
          <p:cNvCxnSpPr>
            <a:cxnSpLocks/>
          </p:cNvCxnSpPr>
          <p:nvPr userDrawn="1"/>
        </p:nvCxnSpPr>
        <p:spPr>
          <a:xfrm>
            <a:off x="931025" y="1371600"/>
            <a:ext cx="4039986" cy="0"/>
          </a:xfrm>
          <a:prstGeom prst="line">
            <a:avLst/>
          </a:prstGeom>
          <a:ln w="19050">
            <a:solidFill>
              <a:srgbClr val="C44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6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ECDA-703E-4575-8D15-992C2928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E9FF5-588E-435D-BAA2-D10CAFF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A416D-EB23-45C6-80D8-665D11E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92497B-38A9-4A38-B696-582E886BEE19}"/>
              </a:ext>
            </a:extLst>
          </p:cNvPr>
          <p:cNvCxnSpPr>
            <a:cxnSpLocks/>
          </p:cNvCxnSpPr>
          <p:nvPr userDrawn="1"/>
        </p:nvCxnSpPr>
        <p:spPr>
          <a:xfrm>
            <a:off x="931025" y="1371600"/>
            <a:ext cx="4039986" cy="0"/>
          </a:xfrm>
          <a:prstGeom prst="line">
            <a:avLst/>
          </a:prstGeom>
          <a:ln w="19050">
            <a:solidFill>
              <a:srgbClr val="C44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26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9EF7C-CA92-4CC0-BCB0-053C3F7B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98036-A252-45AF-AEB6-36B491C6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49"/>
            <a:ext cx="2743200" cy="365125"/>
          </a:xfrm>
        </p:spPr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9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3DEF-33DD-44BF-B43F-04C475CD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3E8BB-203A-46F2-B5EC-3FC577BA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Jost" pitchFamily="2" charset="0"/>
                <a:ea typeface="Jost" pitchFamily="2" charset="0"/>
              </a:defRPr>
            </a:lvl1pPr>
            <a:lvl2pPr>
              <a:defRPr sz="2800">
                <a:latin typeface="Jost" pitchFamily="2" charset="0"/>
                <a:ea typeface="Jost" pitchFamily="2" charset="0"/>
              </a:defRPr>
            </a:lvl2pPr>
            <a:lvl3pPr>
              <a:defRPr sz="2400">
                <a:latin typeface="Jost" pitchFamily="2" charset="0"/>
                <a:ea typeface="Jost" pitchFamily="2" charset="0"/>
              </a:defRPr>
            </a:lvl3pPr>
            <a:lvl4pPr>
              <a:defRPr sz="2000">
                <a:latin typeface="Jost" pitchFamily="2" charset="0"/>
                <a:ea typeface="Jost" pitchFamily="2" charset="0"/>
              </a:defRPr>
            </a:lvl4pPr>
            <a:lvl5pPr>
              <a:defRPr sz="2000">
                <a:latin typeface="Jost" pitchFamily="2" charset="0"/>
                <a:ea typeface="Jost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65EC7-68E5-49D8-9615-EA7FDEA57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Jost" pitchFamily="2" charset="0"/>
                <a:ea typeface="Jos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B6B8C-94FE-4A2B-A72C-E55D60E1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829E4-22AC-4F58-ADE8-978D2CAC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9456-2D66-4847-9AFB-8016EFE4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28DD4-4D0D-4106-8E83-2DADE554A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BD7D1-210F-4C25-88FC-C7F826D94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Jos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9AD0E-27C7-41D5-80C9-9DEAFB75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A1C9-E78C-4B17-A50A-3BFEC399FE56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27BA9-972A-48A2-A498-B49EB06E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1F1A-A06E-44D2-8469-325AA04D6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D73EE-12FC-48D5-B67E-B2F2A0C8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D6D51-196E-4125-A7AE-9FB4686DF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0A8E9-0501-43E6-B41D-00CA94AED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Jost" pitchFamily="2" charset="0"/>
                <a:ea typeface="Jost" pitchFamily="2" charset="0"/>
              </a:defRPr>
            </a:lvl1pPr>
          </a:lstStyle>
          <a:p>
            <a:fld id="{95AAA1C9-E78C-4B17-A50A-3BFEC399FE56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5C2B9-00EA-4078-8B75-ABBBF07AF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Jost" pitchFamily="2" charset="0"/>
                <a:ea typeface="Jost" pitchFamily="2" charset="0"/>
              </a:defRPr>
            </a:lvl1pPr>
          </a:lstStyle>
          <a:p>
            <a:fld id="{050E1F1A-A06E-44D2-8469-325AA04D6C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21513293-B071-40F1-AEB1-9BE46CC8D0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27" y="6018451"/>
            <a:ext cx="988478" cy="675797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227AA2FB-60D5-4F22-9C6C-4B8D75EACBF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96" y="6018451"/>
            <a:ext cx="2021714" cy="6776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E11172-9C6E-4E20-BB9E-CE6CC590F45C}"/>
              </a:ext>
            </a:extLst>
          </p:cNvPr>
          <p:cNvCxnSpPr/>
          <p:nvPr userDrawn="1"/>
        </p:nvCxnSpPr>
        <p:spPr>
          <a:xfrm>
            <a:off x="5948218" y="6061980"/>
            <a:ext cx="0" cy="6322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7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rgbClr val="C4486E"/>
          </a:solidFill>
          <a:latin typeface="Jost Light" pitchFamily="2" charset="0"/>
          <a:ea typeface="Jost Light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Jost" pitchFamily="2" charset="0"/>
          <a:ea typeface="Jost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Jost" pitchFamily="2" charset="0"/>
          <a:ea typeface="Jos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Jost" pitchFamily="2" charset="0"/>
          <a:ea typeface="Jos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Jost" pitchFamily="2" charset="0"/>
          <a:ea typeface="Jos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Jost" pitchFamily="2" charset="0"/>
          <a:ea typeface="Jos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D73EE-12FC-48D5-B67E-B2F2A0C8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D6D51-196E-4125-A7AE-9FB4686DF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0A8E9-0501-43E6-B41D-00CA94AED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Jost" pitchFamily="2" charset="0"/>
                <a:ea typeface="Jost" pitchFamily="2" charset="0"/>
              </a:defRPr>
            </a:lvl1pPr>
          </a:lstStyle>
          <a:p>
            <a:fld id="{95AAA1C9-E78C-4B17-A50A-3BFEC399FE56}" type="datetimeFigureOut">
              <a:rPr lang="en-US" smtClean="0"/>
              <a:pPr/>
              <a:t>9/1/2024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5C2B9-00EA-4078-8B75-ABBBF07AF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Jost" pitchFamily="2" charset="0"/>
                <a:ea typeface="Jost" pitchFamily="2" charset="0"/>
              </a:defRPr>
            </a:lvl1pPr>
          </a:lstStyle>
          <a:p>
            <a:fld id="{050E1F1A-A06E-44D2-8469-325AA04D6C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227AA2FB-60D5-4F22-9C6C-4B8D75EACB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96" y="6018451"/>
            <a:ext cx="2021714" cy="6776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E11172-9C6E-4E20-BB9E-CE6CC590F45C}"/>
              </a:ext>
            </a:extLst>
          </p:cNvPr>
          <p:cNvCxnSpPr/>
          <p:nvPr userDrawn="1"/>
        </p:nvCxnSpPr>
        <p:spPr>
          <a:xfrm>
            <a:off x="5948218" y="6061980"/>
            <a:ext cx="0" cy="632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20CD5D-47D0-4C88-A50F-2FB9D68FBD6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12" y="5939442"/>
            <a:ext cx="1145918" cy="8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4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rgbClr val="C4486E"/>
          </a:solidFill>
          <a:latin typeface="Jost Light" pitchFamily="2" charset="0"/>
          <a:ea typeface="Jost Light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8084-052F-4101-8225-EDC5F5E70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169" y="1222926"/>
            <a:ext cx="5661891" cy="2387600"/>
          </a:xfrm>
        </p:spPr>
        <p:txBody>
          <a:bodyPr>
            <a:normAutofit fontScale="90000"/>
          </a:bodyPr>
          <a:lstStyle/>
          <a:p>
            <a:r>
              <a:rPr lang="nb-NO" dirty="0"/>
              <a:t>Fremtidens risikobilde i ARKTIS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0474189-8D8A-9D6E-2D96-82A6D563F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534" y="6086547"/>
            <a:ext cx="2769466" cy="60068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1D8F931-6C6E-09E4-F3D0-A498ACDDA955}"/>
              </a:ext>
            </a:extLst>
          </p:cNvPr>
          <p:cNvSpPr txBox="1"/>
          <p:nvPr/>
        </p:nvSpPr>
        <p:spPr>
          <a:xfrm>
            <a:off x="2575250" y="4733730"/>
            <a:ext cx="6130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Forum for fremtidens oljevern – Svolvær 2. – 3. september 2024</a:t>
            </a:r>
          </a:p>
          <a:p>
            <a:r>
              <a:rPr lang="nb-NO" dirty="0">
                <a:solidFill>
                  <a:schemeClr val="bg1"/>
                </a:solidFill>
              </a:rPr>
              <a:t>Ole Kristian Bjerkemo, EPPR Chair</a:t>
            </a:r>
          </a:p>
        </p:txBody>
      </p:sp>
    </p:spTree>
    <p:extLst>
      <p:ext uri="{BB962C8B-B14F-4D97-AF65-F5344CB8AC3E}">
        <p14:creationId xmlns:p14="http://schemas.microsoft.com/office/powerpoint/2010/main" val="171592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AFE240-50D5-9B19-66DC-5289618E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7226"/>
          </a:xfrm>
        </p:spPr>
        <p:txBody>
          <a:bodyPr/>
          <a:lstStyle/>
          <a:p>
            <a:r>
              <a:rPr lang="nb-NO" dirty="0"/>
              <a:t>Hva mener ai om utfordringer?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722646-B2D6-2FF1-4E1A-4DAF896FD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104" y="1455755"/>
            <a:ext cx="10515600" cy="4351338"/>
          </a:xfrm>
        </p:spPr>
        <p:txBody>
          <a:bodyPr>
            <a:noAutofit/>
          </a:bodyPr>
          <a:lstStyle/>
          <a:p>
            <a:r>
              <a:rPr lang="nb-NO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Ekstreme værforhold</a:t>
            </a:r>
          </a:p>
          <a:p>
            <a:r>
              <a:rPr lang="nb-NO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Isforhold </a:t>
            </a:r>
          </a:p>
          <a:p>
            <a:r>
              <a:rPr lang="nb-NO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Mangel på infrastruktur</a:t>
            </a:r>
          </a:p>
          <a:p>
            <a:r>
              <a:rPr lang="nb-NO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Fjernhet og isolasjon</a:t>
            </a:r>
          </a:p>
          <a:p>
            <a:r>
              <a:rPr lang="nb-NO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Begrenset kommunikasjon</a:t>
            </a:r>
          </a:p>
          <a:p>
            <a:r>
              <a:rPr lang="nb-NO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Økosystemets sårbarhet</a:t>
            </a:r>
          </a:p>
          <a:p>
            <a:r>
              <a:rPr lang="nb-NO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Begrenset kunnskap og erfaring</a:t>
            </a:r>
          </a:p>
          <a:p>
            <a:r>
              <a:rPr lang="nb-NO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Internasjonalt samarbeid</a:t>
            </a:r>
            <a:endParaRPr lang="nb-NO" sz="32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1C50373-4E4B-7672-C3D6-1A19EB943A9A}"/>
              </a:ext>
            </a:extLst>
          </p:cNvPr>
          <p:cNvSpPr txBox="1"/>
          <p:nvPr/>
        </p:nvSpPr>
        <p:spPr>
          <a:xfrm>
            <a:off x="10182545" y="5700587"/>
            <a:ext cx="121235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Kilde: </a:t>
            </a:r>
            <a:r>
              <a:rPr lang="nb-NO" dirty="0" err="1"/>
              <a:t>ChatGPT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473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72F9F3-5C05-A45B-73FC-0008D631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Arktisk beredskapskonferanse 2025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E6C84A75-8909-FE83-2533-F452100F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160"/>
            <a:ext cx="8174182" cy="4534621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Norwegian AC Chairship overarching goal associated to the conference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Strengthen cooperation on emergency preparedness and safe shipping in the Arctic.</a:t>
            </a:r>
          </a:p>
          <a:p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Main </a:t>
            </a:r>
            <a:r>
              <a:rPr lang="nb-NO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organizer</a:t>
            </a:r>
            <a:r>
              <a:rPr lang="nb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Norwegian Chairship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the program: EPPR in Cooperation with Nord University </a:t>
            </a:r>
          </a:p>
          <a:p>
            <a:pPr marL="457200" lvl="1" indent="0">
              <a:buNone/>
            </a:pPr>
            <a:endParaRPr lang="nb-NO" sz="20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955CC0D-86E8-C13D-66D8-15B8AF21C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120" y="3962470"/>
            <a:ext cx="5082074" cy="187427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56B8FC2-85AF-7021-4A32-C47C6A88E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120" y="5839895"/>
            <a:ext cx="5172075" cy="96202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7A7149CC-11C2-A3F1-D1D5-21C9D82F5B3A}"/>
              </a:ext>
            </a:extLst>
          </p:cNvPr>
          <p:cNvSpPr txBox="1"/>
          <p:nvPr/>
        </p:nvSpPr>
        <p:spPr>
          <a:xfrm>
            <a:off x="8458482" y="5190412"/>
            <a:ext cx="289531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nb-NO" sz="1200" dirty="0"/>
              <a:t>https://arctic-council.org/about/norway-chair-2/arctic-emergency-management-conference/</a:t>
            </a:r>
          </a:p>
        </p:txBody>
      </p:sp>
    </p:spTree>
    <p:extLst>
      <p:ext uri="{BB962C8B-B14F-4D97-AF65-F5344CB8AC3E}">
        <p14:creationId xmlns:p14="http://schemas.microsoft.com/office/powerpoint/2010/main" val="262035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00B5C-16F2-4BA2-85B3-48A21607F379}"/>
              </a:ext>
            </a:extLst>
          </p:cNvPr>
          <p:cNvSpPr txBox="1"/>
          <p:nvPr/>
        </p:nvSpPr>
        <p:spPr>
          <a:xfrm>
            <a:off x="2486684" y="2061127"/>
            <a:ext cx="721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4800" dirty="0">
                <a:solidFill>
                  <a:srgbClr val="C4486E"/>
                </a:solidFill>
                <a:latin typeface="Jost Light" pitchFamily="2" charset="0"/>
                <a:ea typeface="Jost Light" pitchFamily="2" charset="0"/>
              </a:rPr>
              <a:t>Takk for oppmerksomheten</a:t>
            </a:r>
            <a:endParaRPr lang="en-GB" sz="4800" dirty="0">
              <a:solidFill>
                <a:srgbClr val="C4486E"/>
              </a:solidFill>
              <a:latin typeface="Jost Light" pitchFamily="2" charset="0"/>
              <a:ea typeface="Jost Light" pitchFamily="2" charset="0"/>
            </a:endParaRP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6207A897-33E2-4D85-8171-EC56457151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60" y="3482644"/>
            <a:ext cx="369333" cy="369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BBF8C9-0C20-4173-83AF-E966224685FB}"/>
              </a:ext>
            </a:extLst>
          </p:cNvPr>
          <p:cNvSpPr txBox="1"/>
          <p:nvPr/>
        </p:nvSpPr>
        <p:spPr>
          <a:xfrm>
            <a:off x="5204088" y="3482644"/>
            <a:ext cx="2025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C4486E"/>
                </a:solidFill>
                <a:latin typeface="Jost Light" pitchFamily="2" charset="0"/>
                <a:ea typeface="Jost Light" pitchFamily="2" charset="0"/>
              </a:rPr>
              <a:t>@EPPR_Arctic</a:t>
            </a:r>
            <a:endParaRPr lang="en-GB" sz="2400" dirty="0">
              <a:solidFill>
                <a:srgbClr val="C4486E"/>
              </a:solidFill>
              <a:latin typeface="Jost Light" pitchFamily="2" charset="0"/>
              <a:ea typeface="Jost Ligh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351B8-544D-4552-B56C-88810ED3DE68}"/>
              </a:ext>
            </a:extLst>
          </p:cNvPr>
          <p:cNvSpPr txBox="1"/>
          <p:nvPr/>
        </p:nvSpPr>
        <p:spPr>
          <a:xfrm>
            <a:off x="5045168" y="4145420"/>
            <a:ext cx="210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C4486E"/>
                </a:solidFill>
                <a:latin typeface="Jost Light" pitchFamily="2" charset="0"/>
                <a:ea typeface="Jost Light" pitchFamily="2" charset="0"/>
              </a:rPr>
              <a:t>www.eppr.org</a:t>
            </a:r>
            <a:endParaRPr lang="en-GB" sz="2400" dirty="0">
              <a:solidFill>
                <a:srgbClr val="C4486E"/>
              </a:solidFill>
              <a:latin typeface="Jost Light" pitchFamily="2" charset="0"/>
              <a:ea typeface="Jost Light" pitchFamily="2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2C3238D-A0CF-7A4A-A4DC-A419B8196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534" y="6086547"/>
            <a:ext cx="2769466" cy="6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99E27-4D81-4391-B4DE-0EBCAD4B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Jost Light"/>
              </a:rPr>
              <a:t>INNHOLD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19D40-7AE2-466E-9515-2338C32E9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Arktisk råd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Klimaendringer og andre forhold som påvirker risikoen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Utfordringer for beredskapen mot akutt forurensing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Arktisk beredskapskonferanse i 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0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73E6C38-E44D-6E9E-2BC5-DBDE8604F987}"/>
              </a:ext>
            </a:extLst>
          </p:cNvPr>
          <p:cNvSpPr txBox="1"/>
          <p:nvPr/>
        </p:nvSpPr>
        <p:spPr>
          <a:xfrm>
            <a:off x="8385110" y="4876800"/>
            <a:ext cx="361405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dirty="0"/>
              <a:t>Kilder: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/>
              <a:t>AMAP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/>
              <a:t>CAFF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/>
              <a:t>EPPR rapporter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/>
              <a:t>DNV rapport (</a:t>
            </a:r>
            <a:r>
              <a:rPr lang="nb-NO" sz="1100" dirty="0" err="1"/>
              <a:t>Emerging</a:t>
            </a:r>
            <a:r>
              <a:rPr lang="nb-NO" sz="1100" dirty="0"/>
              <a:t> Risks Arctic)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/>
              <a:t>ARCSAR-prosjektet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/>
              <a:t>NUPI</a:t>
            </a:r>
          </a:p>
        </p:txBody>
      </p:sp>
    </p:spTree>
    <p:extLst>
      <p:ext uri="{BB962C8B-B14F-4D97-AF65-F5344CB8AC3E}">
        <p14:creationId xmlns:p14="http://schemas.microsoft.com/office/powerpoint/2010/main" val="155660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015533-D6E0-E8F4-6712-411E4484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arktisk råd?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687170-7988-3E7B-FE8F-FF7E5F642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58" y="1603251"/>
            <a:ext cx="6569271" cy="4858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0" i="0" dirty="0">
                <a:solidFill>
                  <a:srgbClr val="333333"/>
                </a:solidFill>
                <a:effectLst/>
                <a:latin typeface="+mj-lt"/>
              </a:rPr>
              <a:t>Arktisk råd er det viktigste internasjonale forumet for arktiske spørsmål. Siden opprettelsen i 1996 har Arktisk råd vært en viktig arena for å håndtere spørsmål som er felles for de arktiske statene og urbefolkningen, med særlig vekt på miljø, klima og bærekraftig økonomisk utvikling.</a:t>
            </a:r>
            <a:endParaRPr lang="nb-NO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DD32D-75B6-376E-A270-11157140C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7984"/>
          <a:stretch/>
        </p:blipFill>
        <p:spPr>
          <a:xfrm>
            <a:off x="7664755" y="1388696"/>
            <a:ext cx="3917644" cy="3902633"/>
          </a:xfrm>
          <a:prstGeom prst="rect">
            <a:avLst/>
          </a:prstGeom>
          <a:effectLst/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53AB09F-35AD-09C1-7864-EC3573FCDEC2}"/>
              </a:ext>
            </a:extLst>
          </p:cNvPr>
          <p:cNvSpPr txBox="1"/>
          <p:nvPr/>
        </p:nvSpPr>
        <p:spPr>
          <a:xfrm>
            <a:off x="8304245" y="5458428"/>
            <a:ext cx="2749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70C0"/>
                </a:solidFill>
              </a:rPr>
              <a:t>https://arctic-council.org/</a:t>
            </a:r>
          </a:p>
        </p:txBody>
      </p:sp>
    </p:spTree>
    <p:extLst>
      <p:ext uri="{BB962C8B-B14F-4D97-AF65-F5344CB8AC3E}">
        <p14:creationId xmlns:p14="http://schemas.microsoft.com/office/powerpoint/2010/main" val="265839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99E27-4D81-4391-B4DE-0EBCAD4B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Organisering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19D40-7AE2-466E-9515-2338C32E9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71" y="1835921"/>
            <a:ext cx="6302072" cy="397399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3200" b="1" dirty="0">
                <a:latin typeface="Jost"/>
                <a:ea typeface="Jost"/>
              </a:rPr>
              <a:t>8</a:t>
            </a:r>
            <a:r>
              <a:rPr lang="nb-NO" sz="3200" dirty="0">
                <a:latin typeface="Jost"/>
                <a:ea typeface="Jost"/>
              </a:rPr>
              <a:t> Arktiske stater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3200" b="1" dirty="0">
                <a:latin typeface="Jost"/>
                <a:ea typeface="Jost"/>
              </a:rPr>
              <a:t>6</a:t>
            </a:r>
            <a:r>
              <a:rPr lang="nb-NO" sz="3200" dirty="0">
                <a:latin typeface="Jost"/>
                <a:ea typeface="Jost"/>
              </a:rPr>
              <a:t> urfolksorganisasjoner </a:t>
            </a:r>
            <a:br>
              <a:rPr lang="nb-NO" sz="3200" dirty="0">
                <a:latin typeface="Jost"/>
                <a:ea typeface="Jost"/>
              </a:rPr>
            </a:br>
            <a:r>
              <a:rPr lang="nb-NO" sz="3200" dirty="0">
                <a:latin typeface="Jost"/>
                <a:ea typeface="Jost"/>
              </a:rPr>
              <a:t>(Permanent </a:t>
            </a:r>
            <a:r>
              <a:rPr lang="nb-NO" sz="3200" dirty="0" err="1">
                <a:latin typeface="Jost"/>
                <a:ea typeface="Jost"/>
              </a:rPr>
              <a:t>Participant</a:t>
            </a:r>
            <a:r>
              <a:rPr lang="nb-NO" sz="3200" dirty="0">
                <a:latin typeface="Jost"/>
                <a:ea typeface="Jost"/>
              </a:rPr>
              <a:t> status)</a:t>
            </a:r>
          </a:p>
          <a:p>
            <a:pPr marL="0" indent="0">
              <a:lnSpc>
                <a:spcPct val="120000"/>
              </a:lnSpc>
              <a:buNone/>
            </a:pPr>
            <a:endParaRPr lang="nb-NO" sz="3200" dirty="0">
              <a:latin typeface="Jost"/>
              <a:ea typeface="Jost"/>
            </a:endParaRPr>
          </a:p>
          <a:p>
            <a:pPr marL="0" indent="0">
              <a:lnSpc>
                <a:spcPct val="120000"/>
              </a:lnSpc>
              <a:buNone/>
            </a:pPr>
            <a:endParaRPr lang="nb-NO" sz="3200" dirty="0">
              <a:latin typeface="Jost"/>
              <a:ea typeface="Jost"/>
            </a:endParaRPr>
          </a:p>
          <a:p>
            <a:pPr marL="0" indent="0">
              <a:lnSpc>
                <a:spcPct val="120000"/>
              </a:lnSpc>
              <a:buNone/>
            </a:pPr>
            <a:endParaRPr lang="nb-NO" sz="3200" b="1" dirty="0">
              <a:latin typeface="Jost"/>
              <a:ea typeface="Jos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b-NO" sz="3200" b="1" dirty="0">
                <a:latin typeface="Jost"/>
                <a:ea typeface="Jost"/>
              </a:rPr>
              <a:t>6</a:t>
            </a:r>
            <a:r>
              <a:rPr lang="nb-NO" sz="3200" dirty="0">
                <a:latin typeface="Jost"/>
                <a:ea typeface="Jost"/>
              </a:rPr>
              <a:t> Arbeidsgrupper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3200" b="1" dirty="0">
                <a:latin typeface="Jost"/>
                <a:ea typeface="Jost"/>
              </a:rPr>
              <a:t>1</a:t>
            </a:r>
            <a:r>
              <a:rPr lang="nb-NO" sz="3200" dirty="0">
                <a:latin typeface="Jost"/>
                <a:ea typeface="Jost"/>
              </a:rPr>
              <a:t> Expert gruppe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3200" b="1" dirty="0">
                <a:latin typeface="Jost"/>
                <a:ea typeface="Jost"/>
              </a:rPr>
              <a:t>38 </a:t>
            </a:r>
            <a:r>
              <a:rPr lang="nb-NO" sz="3200" dirty="0">
                <a:latin typeface="Jost"/>
                <a:ea typeface="Jost"/>
              </a:rPr>
              <a:t>Observatør land og organisasjoner</a:t>
            </a:r>
            <a:endParaRPr lang="nb-NO" sz="3200" dirty="0"/>
          </a:p>
          <a:p>
            <a:endParaRPr lang="en-GB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1A2DA7-BD26-78E2-27B8-E2ADF5BAC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" b="4236"/>
          <a:stretch/>
        </p:blipFill>
        <p:spPr bwMode="auto">
          <a:xfrm>
            <a:off x="6096000" y="929112"/>
            <a:ext cx="5294613" cy="48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07BDA7A6-0FD0-F432-AFF0-E854C4B5E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71" y="3262140"/>
            <a:ext cx="4504865" cy="9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4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99E27-4D81-4391-B4DE-0EBCAD4B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EPPR’s </a:t>
            </a:r>
            <a:r>
              <a:rPr lang="en-GB" dirty="0" err="1"/>
              <a:t>organisering</a:t>
            </a:r>
            <a:endParaRPr lang="en-GB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39E6211-8876-8A15-17DA-97E3C7A7330C}"/>
              </a:ext>
            </a:extLst>
          </p:cNvPr>
          <p:cNvGrpSpPr/>
          <p:nvPr/>
        </p:nvGrpSpPr>
        <p:grpSpPr>
          <a:xfrm>
            <a:off x="5601091" y="365125"/>
            <a:ext cx="5843049" cy="4357704"/>
            <a:chOff x="5770773" y="365125"/>
            <a:chExt cx="5922392" cy="42051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2AEC4-4DDD-094F-4037-953C7FBA6385}"/>
                </a:ext>
              </a:extLst>
            </p:cNvPr>
            <p:cNvSpPr/>
            <p:nvPr/>
          </p:nvSpPr>
          <p:spPr>
            <a:xfrm>
              <a:off x="7762185" y="365125"/>
              <a:ext cx="1996912" cy="1227290"/>
            </a:xfrm>
            <a:prstGeom prst="rect">
              <a:avLst/>
            </a:prstGeom>
            <a:solidFill>
              <a:srgbClr val="C4486E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Jost" pitchFamily="2" charset="0"/>
                  <a:ea typeface="Jost" pitchFamily="2" charset="0"/>
                </a:rPr>
                <a:t>EPPR Chair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Jost" pitchFamily="2" charset="0"/>
                  <a:ea typeface="Jost" pitchFamily="2" charset="0"/>
                </a:rPr>
                <a:t>EPPR Vice-Chair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E532CC-85B2-AE2B-29CD-C33BF69684CD}"/>
                </a:ext>
              </a:extLst>
            </p:cNvPr>
            <p:cNvSpPr/>
            <p:nvPr/>
          </p:nvSpPr>
          <p:spPr>
            <a:xfrm>
              <a:off x="6718774" y="1952140"/>
              <a:ext cx="1696825" cy="942680"/>
            </a:xfrm>
            <a:prstGeom prst="rect">
              <a:avLst/>
            </a:prstGeom>
            <a:solidFill>
              <a:srgbClr val="C4486E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Jost" pitchFamily="2" charset="0"/>
                  <a:ea typeface="Jost" pitchFamily="2" charset="0"/>
                </a:rPr>
                <a:t>EPPR Executive Secretary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CE5BC5-8B92-0DF8-C9F6-0A602354EED0}"/>
                </a:ext>
              </a:extLst>
            </p:cNvPr>
            <p:cNvSpPr/>
            <p:nvPr/>
          </p:nvSpPr>
          <p:spPr>
            <a:xfrm>
              <a:off x="7891805" y="3627612"/>
              <a:ext cx="1696825" cy="942680"/>
            </a:xfrm>
            <a:prstGeom prst="rect">
              <a:avLst/>
            </a:prstGeom>
            <a:solidFill>
              <a:srgbClr val="C4486E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Jost" pitchFamily="2" charset="0"/>
                  <a:ea typeface="Jost" pitchFamily="2" charset="0"/>
                </a:rPr>
                <a:t>Search and Rescue Expert Group Chair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D82BEA-2E0F-983E-3466-80FD03F4F68D}"/>
                </a:ext>
              </a:extLst>
            </p:cNvPr>
            <p:cNvSpPr/>
            <p:nvPr/>
          </p:nvSpPr>
          <p:spPr>
            <a:xfrm>
              <a:off x="5770773" y="3627612"/>
              <a:ext cx="1696825" cy="942680"/>
            </a:xfrm>
            <a:prstGeom prst="rect">
              <a:avLst/>
            </a:prstGeom>
            <a:solidFill>
              <a:srgbClr val="C4486E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Jost" pitchFamily="2" charset="0"/>
                  <a:ea typeface="Jost" pitchFamily="2" charset="0"/>
                </a:rPr>
                <a:t>Marine Environmental Response Expert Group Chair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724BB6-D391-3C0A-4F85-8855681066FA}"/>
                </a:ext>
              </a:extLst>
            </p:cNvPr>
            <p:cNvSpPr/>
            <p:nvPr/>
          </p:nvSpPr>
          <p:spPr>
            <a:xfrm>
              <a:off x="9996340" y="3618887"/>
              <a:ext cx="1696825" cy="942680"/>
            </a:xfrm>
            <a:prstGeom prst="rect">
              <a:avLst/>
            </a:prstGeom>
            <a:solidFill>
              <a:srgbClr val="C4486E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Jost" pitchFamily="2" charset="0"/>
                  <a:ea typeface="Jost" pitchFamily="2" charset="0"/>
                </a:rPr>
                <a:t>Radiation Expert Group Chair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E10CD8A-C50D-1456-32B1-B61546EADC11}"/>
                </a:ext>
              </a:extLst>
            </p:cNvPr>
            <p:cNvCxnSpPr>
              <a:cxnSpLocks/>
            </p:cNvCxnSpPr>
            <p:nvPr/>
          </p:nvCxnSpPr>
          <p:spPr>
            <a:xfrm>
              <a:off x="8760641" y="1592415"/>
              <a:ext cx="0" cy="2035197"/>
            </a:xfrm>
            <a:prstGeom prst="line">
              <a:avLst/>
            </a:prstGeom>
            <a:ln w="38100">
              <a:solidFill>
                <a:srgbClr val="C44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F40959-1A76-0602-975D-DE9A35D0C1BA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8415599" y="2423480"/>
              <a:ext cx="324618" cy="0"/>
            </a:xfrm>
            <a:prstGeom prst="line">
              <a:avLst/>
            </a:prstGeom>
            <a:ln w="38100">
              <a:solidFill>
                <a:srgbClr val="C44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22197F-0439-9B00-37A2-D03BF560BE1B}"/>
                </a:ext>
              </a:extLst>
            </p:cNvPr>
            <p:cNvCxnSpPr>
              <a:stCxn id="11" idx="3"/>
              <a:endCxn id="11" idx="3"/>
            </p:cNvCxnSpPr>
            <p:nvPr/>
          </p:nvCxnSpPr>
          <p:spPr>
            <a:xfrm>
              <a:off x="7467598" y="409895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DE09BC34-185B-8536-CA52-B20405330568}"/>
                </a:ext>
              </a:extLst>
            </p:cNvPr>
            <p:cNvCxnSpPr>
              <a:cxnSpLocks/>
            </p:cNvCxnSpPr>
            <p:nvPr/>
          </p:nvCxnSpPr>
          <p:spPr>
            <a:xfrm>
              <a:off x="8781065" y="3247838"/>
              <a:ext cx="2104536" cy="379774"/>
            </a:xfrm>
            <a:prstGeom prst="bentConnector2">
              <a:avLst/>
            </a:prstGeom>
            <a:ln w="38100">
              <a:solidFill>
                <a:srgbClr val="C44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AA4AC90D-437F-E73C-8F61-CFB320208252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rot="10800000" flipV="1">
              <a:off x="6619187" y="3247838"/>
              <a:ext cx="2121035" cy="379774"/>
            </a:xfrm>
            <a:prstGeom prst="bentConnector2">
              <a:avLst/>
            </a:prstGeom>
            <a:ln w="38100">
              <a:solidFill>
                <a:srgbClr val="C448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247AA80B-E99A-322F-877D-3934D73856ED}"/>
              </a:ext>
            </a:extLst>
          </p:cNvPr>
          <p:cNvSpPr/>
          <p:nvPr/>
        </p:nvSpPr>
        <p:spPr>
          <a:xfrm>
            <a:off x="8955464" y="1461155"/>
            <a:ext cx="1691929" cy="393550"/>
          </a:xfrm>
          <a:prstGeom prst="rect">
            <a:avLst/>
          </a:prstGeom>
          <a:solidFill>
            <a:schemeClr val="bg1"/>
          </a:solidFill>
          <a:ln w="38100">
            <a:solidFill>
              <a:srgbClr val="C448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Ole Kristian Bjerkemo (NO)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E5B091C-C603-16D8-BF34-5A10921A271A}"/>
              </a:ext>
            </a:extLst>
          </p:cNvPr>
          <p:cNvSpPr/>
          <p:nvPr/>
        </p:nvSpPr>
        <p:spPr>
          <a:xfrm>
            <a:off x="5250035" y="2821473"/>
            <a:ext cx="1691929" cy="393550"/>
          </a:xfrm>
          <a:prstGeom prst="rect">
            <a:avLst/>
          </a:prstGeom>
          <a:solidFill>
            <a:schemeClr val="bg1"/>
          </a:solidFill>
          <a:ln w="38100">
            <a:solidFill>
              <a:srgbClr val="C448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Nina Ågren (FI)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076F66-7248-DF8B-1BA1-746393A05E1A}"/>
              </a:ext>
            </a:extLst>
          </p:cNvPr>
          <p:cNvSpPr/>
          <p:nvPr/>
        </p:nvSpPr>
        <p:spPr>
          <a:xfrm>
            <a:off x="5601091" y="4786163"/>
            <a:ext cx="1674092" cy="393550"/>
          </a:xfrm>
          <a:prstGeom prst="rect">
            <a:avLst/>
          </a:prstGeom>
          <a:solidFill>
            <a:schemeClr val="bg1"/>
          </a:solidFill>
          <a:ln w="38100">
            <a:solidFill>
              <a:srgbClr val="C448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Synnøve Lunde (NO)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DF7A13-9719-F4A1-D2D2-1FBD9EB6F8B6}"/>
              </a:ext>
            </a:extLst>
          </p:cNvPr>
          <p:cNvSpPr/>
          <p:nvPr/>
        </p:nvSpPr>
        <p:spPr>
          <a:xfrm>
            <a:off x="7693707" y="4786163"/>
            <a:ext cx="1674092" cy="393550"/>
          </a:xfrm>
          <a:prstGeom prst="rect">
            <a:avLst/>
          </a:prstGeom>
          <a:solidFill>
            <a:schemeClr val="bg1"/>
          </a:solidFill>
          <a:ln w="38100">
            <a:solidFill>
              <a:srgbClr val="C448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Benjamin Strong (US)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BA2775-8764-337E-ED9C-77CAB2616120}"/>
              </a:ext>
            </a:extLst>
          </p:cNvPr>
          <p:cNvSpPr/>
          <p:nvPr/>
        </p:nvSpPr>
        <p:spPr>
          <a:xfrm>
            <a:off x="9786323" y="4786163"/>
            <a:ext cx="1674092" cy="393550"/>
          </a:xfrm>
          <a:prstGeom prst="rect">
            <a:avLst/>
          </a:prstGeom>
          <a:solidFill>
            <a:schemeClr val="bg1"/>
          </a:solidFill>
          <a:ln w="38100">
            <a:solidFill>
              <a:srgbClr val="C448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Inger Margrethe Eikelmann (NO)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FEBBA0-D167-FD28-D745-E800F34942CD}"/>
              </a:ext>
            </a:extLst>
          </p:cNvPr>
          <p:cNvSpPr/>
          <p:nvPr/>
        </p:nvSpPr>
        <p:spPr>
          <a:xfrm>
            <a:off x="9786323" y="5267101"/>
            <a:ext cx="1674092" cy="393550"/>
          </a:xfrm>
          <a:prstGeom prst="rect">
            <a:avLst/>
          </a:prstGeom>
          <a:solidFill>
            <a:schemeClr val="bg1"/>
          </a:solidFill>
          <a:ln w="38100">
            <a:solidFill>
              <a:srgbClr val="C448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Dominique Nsengiyumva (CA)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AAA810-12FD-1F07-A82F-0C2D2F007B3C}"/>
              </a:ext>
            </a:extLst>
          </p:cNvPr>
          <p:cNvSpPr/>
          <p:nvPr/>
        </p:nvSpPr>
        <p:spPr>
          <a:xfrm>
            <a:off x="8945438" y="1973457"/>
            <a:ext cx="1691929" cy="393550"/>
          </a:xfrm>
          <a:prstGeom prst="rect">
            <a:avLst/>
          </a:prstGeom>
          <a:solidFill>
            <a:schemeClr val="bg1"/>
          </a:solidFill>
          <a:ln w="38100">
            <a:solidFill>
              <a:srgbClr val="C448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Jost" pitchFamily="2" charset="0"/>
                <a:ea typeface="Jost" pitchFamily="2" charset="0"/>
              </a:rPr>
              <a:t>Kathy Nghiem (CA)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D2A403-6743-AFCC-88E0-8BF665B8613C}"/>
              </a:ext>
            </a:extLst>
          </p:cNvPr>
          <p:cNvSpPr txBox="1"/>
          <p:nvPr/>
        </p:nvSpPr>
        <p:spPr>
          <a:xfrm>
            <a:off x="887393" y="1849943"/>
            <a:ext cx="36954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Jost" pitchFamily="2" charset="0"/>
                <a:ea typeface="Jost" pitchFamily="2" charset="0"/>
              </a:rPr>
              <a:t>EPPR </a:t>
            </a:r>
            <a:r>
              <a:rPr lang="en-US" sz="2000" dirty="0" err="1">
                <a:latin typeface="Jost" pitchFamily="2" charset="0"/>
                <a:ea typeface="Jost" pitchFamily="2" charset="0"/>
              </a:rPr>
              <a:t>ledes</a:t>
            </a:r>
            <a:r>
              <a:rPr lang="en-US" sz="2000" dirty="0">
                <a:latin typeface="Jost" pitchFamily="2" charset="0"/>
                <a:ea typeface="Jost" pitchFamily="2" charset="0"/>
              </a:rPr>
              <a:t> </a:t>
            </a:r>
            <a:r>
              <a:rPr lang="en-US" sz="2000" dirty="0" err="1">
                <a:latin typeface="Jost" pitchFamily="2" charset="0"/>
                <a:ea typeface="Jost" pitchFamily="2" charset="0"/>
              </a:rPr>
              <a:t>i</a:t>
            </a:r>
            <a:r>
              <a:rPr lang="en-US" sz="2000" dirty="0">
                <a:latin typeface="Jost" pitchFamily="2" charset="0"/>
                <a:ea typeface="Jost" pitchFamily="2" charset="0"/>
              </a:rPr>
              <a:t> </a:t>
            </a:r>
            <a:r>
              <a:rPr lang="en-US" sz="2000" dirty="0" err="1">
                <a:latin typeface="Jost" pitchFamily="2" charset="0"/>
                <a:ea typeface="Jost" pitchFamily="2" charset="0"/>
              </a:rPr>
              <a:t>øyeblikket</a:t>
            </a:r>
            <a:r>
              <a:rPr lang="en-US" sz="2000" dirty="0">
                <a:latin typeface="Jost" pitchFamily="2" charset="0"/>
                <a:ea typeface="Jost" pitchFamily="2" charset="0"/>
              </a:rPr>
              <a:t> av Norge (2023-2025)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Jost" pitchFamily="2" charset="0"/>
                <a:ea typeface="Jost" pitchFamily="2" charset="0"/>
              </a:rPr>
              <a:t>EPPR </a:t>
            </a:r>
            <a:r>
              <a:rPr lang="en-US" sz="2000" dirty="0" err="1">
                <a:latin typeface="Jost" pitchFamily="2" charset="0"/>
                <a:ea typeface="Jost" pitchFamily="2" charset="0"/>
              </a:rPr>
              <a:t>ledes</a:t>
            </a:r>
            <a:r>
              <a:rPr lang="en-US" sz="2000" dirty="0">
                <a:latin typeface="Jost" pitchFamily="2" charset="0"/>
                <a:ea typeface="Jost" pitchFamily="2" charset="0"/>
              </a:rPr>
              <a:t> av Heads of Delegation </a:t>
            </a:r>
            <a:r>
              <a:rPr lang="en-US" sz="2000" dirty="0" err="1">
                <a:latin typeface="Jost" pitchFamily="2" charset="0"/>
                <a:ea typeface="Jost" pitchFamily="2" charset="0"/>
              </a:rPr>
              <a:t>fra</a:t>
            </a:r>
            <a:r>
              <a:rPr lang="en-US" sz="2000" dirty="0">
                <a:latin typeface="Jost" pitchFamily="2" charset="0"/>
                <a:ea typeface="Jost" pitchFamily="2" charset="0"/>
              </a:rPr>
              <a:t> de 8 </a:t>
            </a:r>
            <a:r>
              <a:rPr lang="nb-NO" sz="2000" dirty="0">
                <a:latin typeface="Jost" pitchFamily="2" charset="0"/>
                <a:ea typeface="Jost" pitchFamily="2" charset="0"/>
              </a:rPr>
              <a:t>Arktiske </a:t>
            </a:r>
            <a:r>
              <a:rPr lang="en-US" sz="2000" dirty="0" err="1">
                <a:latin typeface="Jost" pitchFamily="2" charset="0"/>
                <a:ea typeface="Jost" pitchFamily="2" charset="0"/>
              </a:rPr>
              <a:t>statene</a:t>
            </a:r>
            <a:r>
              <a:rPr lang="en-US" sz="2000" dirty="0">
                <a:latin typeface="Jost" pitchFamily="2" charset="0"/>
                <a:ea typeface="Jost" pitchFamily="2" charset="0"/>
              </a:rPr>
              <a:t> og 6 </a:t>
            </a:r>
            <a:r>
              <a:rPr lang="en-US" sz="2000" dirty="0" err="1">
                <a:latin typeface="Jost" pitchFamily="2" charset="0"/>
                <a:ea typeface="Jost" pitchFamily="2" charset="0"/>
              </a:rPr>
              <a:t>urfolks-organisasjoner</a:t>
            </a:r>
            <a:r>
              <a:rPr lang="en-US" sz="2000" dirty="0">
                <a:latin typeface="Jost" pitchFamily="2" charset="0"/>
                <a:ea typeface="Jost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Jost" pitchFamily="2" charset="0"/>
                <a:ea typeface="Jost" pitchFamily="2" charset="0"/>
              </a:rPr>
              <a:t>EPPR’s </a:t>
            </a:r>
            <a:r>
              <a:rPr lang="en-US" sz="2000" dirty="0" err="1">
                <a:latin typeface="Jost" pitchFamily="2" charset="0"/>
                <a:ea typeface="Jost" pitchFamily="2" charset="0"/>
              </a:rPr>
              <a:t>ledelse</a:t>
            </a:r>
            <a:r>
              <a:rPr lang="en-US" sz="2000" dirty="0">
                <a:latin typeface="Jost" pitchFamily="2" charset="0"/>
                <a:ea typeface="Jost" pitchFamily="2" charset="0"/>
              </a:rPr>
              <a:t> </a:t>
            </a:r>
            <a:r>
              <a:rPr lang="en-US" sz="2000" dirty="0" err="1">
                <a:latin typeface="Jost" pitchFamily="2" charset="0"/>
                <a:ea typeface="Jost" pitchFamily="2" charset="0"/>
              </a:rPr>
              <a:t>består</a:t>
            </a:r>
            <a:r>
              <a:rPr lang="en-US" sz="2000" dirty="0">
                <a:latin typeface="Jost" pitchFamily="2" charset="0"/>
                <a:ea typeface="Jost" pitchFamily="2" charset="0"/>
              </a:rPr>
              <a:t> av  Chair, </a:t>
            </a:r>
            <a:r>
              <a:rPr lang="en-US" sz="2000" dirty="0" err="1">
                <a:latin typeface="Jost" pitchFamily="2" charset="0"/>
                <a:ea typeface="Jost" pitchFamily="2" charset="0"/>
              </a:rPr>
              <a:t>støttet</a:t>
            </a:r>
            <a:r>
              <a:rPr lang="en-US" sz="2000" dirty="0">
                <a:latin typeface="Jost" pitchFamily="2" charset="0"/>
                <a:ea typeface="Jost" pitchFamily="2" charset="0"/>
              </a:rPr>
              <a:t> av Vice-Chair, Executive Secretary and Expert Group Chairs</a:t>
            </a:r>
          </a:p>
          <a:p>
            <a:endParaRPr lang="en-US" dirty="0">
              <a:latin typeface="Jost" pitchFamily="2" charset="0"/>
              <a:ea typeface="Jost" pitchFamily="2" charset="0"/>
            </a:endParaRPr>
          </a:p>
          <a:p>
            <a:endParaRPr lang="en-US" dirty="0"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9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06DA09-10C9-9C08-6FBB-DE3F81DB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klimaendringer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C7F77D-BE1F-96E4-423E-5ACD8536E4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Vil bl.a. medføre</a:t>
            </a:r>
          </a:p>
          <a:p>
            <a:pPr lvl="1"/>
            <a:r>
              <a:rPr lang="nb-NO" dirty="0"/>
              <a:t>Mere ekstremvær</a:t>
            </a:r>
          </a:p>
          <a:p>
            <a:pPr lvl="1"/>
            <a:r>
              <a:rPr lang="nb-NO" dirty="0"/>
              <a:t>mindre havis</a:t>
            </a:r>
          </a:p>
          <a:p>
            <a:pPr lvl="1"/>
            <a:r>
              <a:rPr lang="nb-NO" dirty="0"/>
              <a:t>endringer i økosystemene</a:t>
            </a:r>
          </a:p>
          <a:p>
            <a:pPr lvl="1"/>
            <a:r>
              <a:rPr lang="nb-NO" dirty="0"/>
              <a:t>at permafrosten reduseres</a:t>
            </a:r>
          </a:p>
          <a:p>
            <a:pPr lvl="1"/>
            <a:r>
              <a:rPr lang="nb-NO" dirty="0"/>
              <a:t>flere skogbranner</a:t>
            </a:r>
          </a:p>
          <a:p>
            <a:pPr lvl="1"/>
            <a:r>
              <a:rPr lang="nb-NO" dirty="0"/>
              <a:t>utfordringer for de som bor i Arktis (urbefolkningen og andre)</a:t>
            </a:r>
          </a:p>
          <a:p>
            <a:pPr lvl="1"/>
            <a:r>
              <a:rPr lang="nb-NO" dirty="0"/>
              <a:t>økt turisme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50E3D1D-C393-5836-1A94-B8401201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483" y="2177143"/>
            <a:ext cx="1762316" cy="182929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59FA471-CDAA-9C97-8131-4D69F7867D9E}"/>
              </a:ext>
            </a:extLst>
          </p:cNvPr>
          <p:cNvSpPr txBox="1"/>
          <p:nvPr/>
        </p:nvSpPr>
        <p:spPr>
          <a:xfrm>
            <a:off x="522514" y="6116413"/>
            <a:ext cx="3419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Kilder: AMAP, CAFF, DNV rapport (</a:t>
            </a:r>
            <a:r>
              <a:rPr lang="nb-NO" sz="1100" dirty="0" err="1"/>
              <a:t>Emerging</a:t>
            </a:r>
            <a:r>
              <a:rPr lang="nb-NO" sz="1100" dirty="0"/>
              <a:t> Risks Arctic)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9B9AB18-2BCA-9E58-9C21-3F7BB8981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528" y="4036987"/>
            <a:ext cx="4015272" cy="172912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1158E17-8F03-1DD1-522C-D5156B69C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528" y="2177143"/>
            <a:ext cx="2003157" cy="182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999BC2-EB30-7167-B207-CE4F71BB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forhold som påvirker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338FF7-1EB0-73F8-AB35-6B17D3A6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185"/>
            <a:ext cx="10515600" cy="4351338"/>
          </a:xfrm>
        </p:spPr>
        <p:txBody>
          <a:bodyPr/>
          <a:lstStyle/>
          <a:p>
            <a:r>
              <a:rPr lang="nb-NO" dirty="0"/>
              <a:t>Endringer i bl.a. </a:t>
            </a:r>
            <a:r>
              <a:rPr lang="nb-NO" dirty="0" err="1"/>
              <a:t>IMO’s</a:t>
            </a:r>
            <a:r>
              <a:rPr lang="nb-NO" dirty="0"/>
              <a:t> regelverk</a:t>
            </a:r>
          </a:p>
          <a:p>
            <a:r>
              <a:rPr lang="nb-NO" dirty="0"/>
              <a:t>Nye transportruter</a:t>
            </a:r>
          </a:p>
          <a:p>
            <a:r>
              <a:rPr lang="nb-NO" dirty="0"/>
              <a:t>Olje og gassvirksomheten</a:t>
            </a:r>
          </a:p>
          <a:p>
            <a:r>
              <a:rPr lang="nb-NO" dirty="0"/>
              <a:t>Viktige naturressurser i nord som mange land ønsker tilgang på</a:t>
            </a:r>
          </a:p>
          <a:p>
            <a:r>
              <a:rPr lang="nb-NO" dirty="0"/>
              <a:t>Endret bosetting</a:t>
            </a:r>
          </a:p>
          <a:p>
            <a:r>
              <a:rPr lang="nb-NO" dirty="0"/>
              <a:t>Stormakts rivalisering og –ambisjoner</a:t>
            </a:r>
          </a:p>
          <a:p>
            <a:r>
              <a:rPr lang="nb-NO" dirty="0"/>
              <a:t>Militær aktivitet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31F1B97-A124-3243-6006-4DE75DFBC973}"/>
              </a:ext>
            </a:extLst>
          </p:cNvPr>
          <p:cNvSpPr txBox="1"/>
          <p:nvPr/>
        </p:nvSpPr>
        <p:spPr>
          <a:xfrm>
            <a:off x="8385110" y="6010021"/>
            <a:ext cx="33473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latin typeface="+mj-lt"/>
              </a:rPr>
              <a:t>Kilder: </a:t>
            </a:r>
            <a:br>
              <a:rPr lang="nb-NO" sz="1000" dirty="0">
                <a:latin typeface="+mj-lt"/>
              </a:rPr>
            </a:br>
            <a:r>
              <a:rPr lang="nb-NO" sz="1000" dirty="0">
                <a:latin typeface="+mj-lt"/>
              </a:rPr>
              <a:t>Bjørn B. Kaltenborn, Nina, </a:t>
            </a:r>
            <a:br>
              <a:rPr lang="nb-NO" sz="1000" dirty="0">
                <a:latin typeface="+mj-lt"/>
              </a:rPr>
            </a:br>
            <a:r>
              <a:rPr lang="en-US" sz="1000" b="0" i="0" dirty="0">
                <a:solidFill>
                  <a:srgbClr val="333333"/>
                </a:solidFill>
                <a:effectLst/>
                <a:latin typeface="+mj-lt"/>
              </a:rPr>
              <a:t>The George C. Marshall European Center for Security Studies</a:t>
            </a:r>
            <a:endParaRPr lang="nb-NO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726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C49E293-4CF6-9C19-F8FC-BB280DDD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74610" cy="580459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03318D2-E884-24D4-BB03-140510F94AC9}"/>
              </a:ext>
            </a:extLst>
          </p:cNvPr>
          <p:cNvSpPr txBox="1"/>
          <p:nvPr/>
        </p:nvSpPr>
        <p:spPr>
          <a:xfrm>
            <a:off x="10537371" y="3377682"/>
            <a:ext cx="15098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Kilde: </a:t>
            </a:r>
            <a:r>
              <a:rPr lang="en-US" dirty="0"/>
              <a:t>PAME’s </a:t>
            </a:r>
            <a:br>
              <a:rPr lang="en-US" dirty="0"/>
            </a:br>
            <a:r>
              <a:rPr lang="en-US" dirty="0"/>
              <a:t>Arctic Ship </a:t>
            </a:r>
            <a:br>
              <a:rPr lang="en-US" dirty="0"/>
            </a:br>
            <a:r>
              <a:rPr lang="en-US" dirty="0"/>
              <a:t>Status Report </a:t>
            </a:r>
            <a:br>
              <a:rPr lang="en-US" dirty="0"/>
            </a:br>
            <a:r>
              <a:rPr lang="en-US" dirty="0"/>
              <a:t>(ASSR) Project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182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ADC64-79C4-2AD2-FF88-6C36EF22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717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Utfordringer for beredskapen mot akutt forurensing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D11F62-5046-48C1-B5B7-ADE209B9C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Tilfredsstillende forebyggende tiltak</a:t>
            </a:r>
          </a:p>
          <a:p>
            <a:r>
              <a:rPr lang="nb-NO" dirty="0"/>
              <a:t>Alvorlig hendelse med påfølgende oljeutslipp i områder med liten eller ingen infrastruktur (cruise-, tank- eller container fartøy)</a:t>
            </a:r>
          </a:p>
          <a:p>
            <a:r>
              <a:rPr lang="nb-NO" dirty="0"/>
              <a:t>Nye oljetyper og/eller energibærere som følge av nye regler fra IMO eller nasjonale regler</a:t>
            </a:r>
          </a:p>
          <a:p>
            <a:r>
              <a:rPr lang="nb-NO" dirty="0"/>
              <a:t>Hendelser med påfølgende akuttutslipp av olje i is og i mørketiden</a:t>
            </a:r>
          </a:p>
          <a:p>
            <a:r>
              <a:rPr lang="nb-NO" dirty="0"/>
              <a:t>Internasjonalt samarbeid som følge av krigen i Ukraina</a:t>
            </a:r>
          </a:p>
          <a:p>
            <a:pPr lvl="1"/>
            <a:r>
              <a:rPr lang="nb-NO" dirty="0"/>
              <a:t>Mindre informasjonsutveksling og færre eller ingen øvelser</a:t>
            </a:r>
          </a:p>
          <a:p>
            <a:r>
              <a:rPr lang="nb-NO" dirty="0"/>
              <a:t>En god nok lokal- og førstelinje beredskap</a:t>
            </a:r>
          </a:p>
          <a:p>
            <a:r>
              <a:rPr lang="nb-NO" dirty="0"/>
              <a:t>Trening og øvelser</a:t>
            </a:r>
          </a:p>
        </p:txBody>
      </p:sp>
    </p:spTree>
    <p:extLst>
      <p:ext uri="{BB962C8B-B14F-4D97-AF65-F5344CB8AC3E}">
        <p14:creationId xmlns:p14="http://schemas.microsoft.com/office/powerpoint/2010/main" val="135739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ctic Council">
      <a:dk1>
        <a:srgbClr val="2D272A"/>
      </a:dk1>
      <a:lt1>
        <a:sysClr val="window" lastClr="FFFFFF"/>
      </a:lt1>
      <a:dk2>
        <a:srgbClr val="04425C"/>
      </a:dk2>
      <a:lt2>
        <a:srgbClr val="D8D9D5"/>
      </a:lt2>
      <a:accent1>
        <a:srgbClr val="0D74A3"/>
      </a:accent1>
      <a:accent2>
        <a:srgbClr val="C6782C"/>
      </a:accent2>
      <a:accent3>
        <a:srgbClr val="AB3424"/>
      </a:accent3>
      <a:accent4>
        <a:srgbClr val="CEA329"/>
      </a:accent4>
      <a:accent5>
        <a:srgbClr val="089D92"/>
      </a:accent5>
      <a:accent6>
        <a:srgbClr val="9FA738"/>
      </a:accent6>
      <a:hlink>
        <a:srgbClr val="BDE3DE"/>
      </a:hlink>
      <a:folHlink>
        <a:srgbClr val="AEAAD2"/>
      </a:folHlink>
    </a:clrScheme>
    <a:fontScheme name="Visual Identity fonts">
      <a:majorFont>
        <a:latin typeface="Jost*"/>
        <a:ea typeface=""/>
        <a:cs typeface=""/>
      </a:majorFont>
      <a:minorFont>
        <a:latin typeface="Noto Serif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rctic Council">
      <a:dk1>
        <a:srgbClr val="2D272A"/>
      </a:dk1>
      <a:lt1>
        <a:sysClr val="window" lastClr="FFFFFF"/>
      </a:lt1>
      <a:dk2>
        <a:srgbClr val="04425C"/>
      </a:dk2>
      <a:lt2>
        <a:srgbClr val="D8D9D5"/>
      </a:lt2>
      <a:accent1>
        <a:srgbClr val="0D74A3"/>
      </a:accent1>
      <a:accent2>
        <a:srgbClr val="C6782C"/>
      </a:accent2>
      <a:accent3>
        <a:srgbClr val="AB3424"/>
      </a:accent3>
      <a:accent4>
        <a:srgbClr val="CEA329"/>
      </a:accent4>
      <a:accent5>
        <a:srgbClr val="089D92"/>
      </a:accent5>
      <a:accent6>
        <a:srgbClr val="9FA738"/>
      </a:accent6>
      <a:hlink>
        <a:srgbClr val="BDE3DE"/>
      </a:hlink>
      <a:folHlink>
        <a:srgbClr val="AEAAD2"/>
      </a:folHlink>
    </a:clrScheme>
    <a:fontScheme name="Visual Identity fonts">
      <a:majorFont>
        <a:latin typeface="Jost*"/>
        <a:ea typeface=""/>
        <a:cs typeface=""/>
      </a:majorFont>
      <a:minorFont>
        <a:latin typeface="Noto Serif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F21014525F244BA41D54C99102BFF" ma:contentTypeVersion="28" ma:contentTypeDescription="Create a new document." ma:contentTypeScope="" ma:versionID="a9853d5e5546e47c9732e667d1cf43ba">
  <xsd:schema xmlns:xsd="http://www.w3.org/2001/XMLSchema" xmlns:xs="http://www.w3.org/2001/XMLSchema" xmlns:p="http://schemas.microsoft.com/office/2006/metadata/properties" xmlns:ns2="cfed1041-2ef6-461e-80ae-51c4262a0d6e" xmlns:ns3="5941482c-831b-4b38-a0a1-484bbd6e35c8" xmlns:ns4="eec8b1d2-c28e-4676-a1f0-da2ec77fb31c" targetNamespace="http://schemas.microsoft.com/office/2006/metadata/properties" ma:root="true" ma:fieldsID="b13d567fe0bd43485bb90d09bdee9045" ns2:_="" ns3:_="" ns4:_="">
    <xsd:import namespace="cfed1041-2ef6-461e-80ae-51c4262a0d6e"/>
    <xsd:import namespace="5941482c-831b-4b38-a0a1-484bbd6e35c8"/>
    <xsd:import namespace="eec8b1d2-c28e-4676-a1f0-da2ec77fb31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omment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d1041-2ef6-461e-80ae-51c4262a0d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1482c-831b-4b38-a0a1-484bbd6e35c8" elementFormDefault="qualified">
    <xsd:import namespace="http://schemas.microsoft.com/office/2006/documentManagement/types"/>
    <xsd:import namespace="http://schemas.microsoft.com/office/infopath/2007/PartnerControls"/>
    <xsd:element name="Comments" ma:index="11" nillable="true" ma:displayName="Comments" ma:internalName="Comments">
      <xsd:simpleType>
        <xsd:restriction base="dms:Text"/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8b1d2-c28e-4676-a1f0-da2ec77fb31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fed1041-2ef6-461e-80ae-51c4262a0d6e">ARCO-1434240879-14172</_dlc_DocId>
    <_dlc_DocIdUrl xmlns="cfed1041-2ef6-461e-80ae-51c4262a0d6e">
      <Url>https://arcticcouncil.sharepoint.com/sites/AC/EPPR/_layouts/15/DocIdRedir.aspx?ID=ARCO-1434240879-14172</Url>
      <Description>ARCO-1434240879-14172</Description>
    </_dlc_DocIdUrl>
    <Comments xmlns="5941482c-831b-4b38-a0a1-484bbd6e35c8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50E28F-93B5-4D34-ADC9-A4CD43B5B0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d1041-2ef6-461e-80ae-51c4262a0d6e"/>
    <ds:schemaRef ds:uri="5941482c-831b-4b38-a0a1-484bbd6e35c8"/>
    <ds:schemaRef ds:uri="eec8b1d2-c28e-4676-a1f0-da2ec77fb3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29A9C8-0135-49A3-AF3E-14AC5CDD917A}">
  <ds:schemaRefs>
    <ds:schemaRef ds:uri="http://schemas.microsoft.com/office/2006/documentManagement/types"/>
    <ds:schemaRef ds:uri="http://purl.org/dc/elements/1.1/"/>
    <ds:schemaRef ds:uri="5941482c-831b-4b38-a0a1-484bbd6e35c8"/>
    <ds:schemaRef ds:uri="http://schemas.openxmlformats.org/package/2006/metadata/core-properties"/>
    <ds:schemaRef ds:uri="http://purl.org/dc/terms/"/>
    <ds:schemaRef ds:uri="cfed1041-2ef6-461e-80ae-51c4262a0d6e"/>
    <ds:schemaRef ds:uri="http://purl.org/dc/dcmitype/"/>
    <ds:schemaRef ds:uri="http://schemas.microsoft.com/office/infopath/2007/PartnerControls"/>
    <ds:schemaRef ds:uri="eec8b1d2-c28e-4676-a1f0-da2ec77fb31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386E20-E219-456C-AE86-384900BDAD9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E8FDDF9-717D-47EF-8B35-64DFC7CE2C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916</Words>
  <Application>Microsoft Office PowerPoint</Application>
  <PresentationFormat>Widescreen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20" baseType="lpstr">
      <vt:lpstr>Abadi</vt:lpstr>
      <vt:lpstr>Wingdings</vt:lpstr>
      <vt:lpstr>Arial</vt:lpstr>
      <vt:lpstr>Jost Light</vt:lpstr>
      <vt:lpstr>Calibri</vt:lpstr>
      <vt:lpstr>Jost</vt:lpstr>
      <vt:lpstr>Office Theme</vt:lpstr>
      <vt:lpstr>1_Office Theme</vt:lpstr>
      <vt:lpstr>Fremtidens risikobilde i ARKTIS</vt:lpstr>
      <vt:lpstr>INNHOLD</vt:lpstr>
      <vt:lpstr>Hva er arktisk råd?</vt:lpstr>
      <vt:lpstr>Organisering</vt:lpstr>
      <vt:lpstr>EPPR’s organisering</vt:lpstr>
      <vt:lpstr>klimaendringer</vt:lpstr>
      <vt:lpstr>Andre forhold som påvirker </vt:lpstr>
      <vt:lpstr>PowerPoint-presentasjon</vt:lpstr>
      <vt:lpstr>Utfordringer for beredskapen mot akutt forurensing</vt:lpstr>
      <vt:lpstr>Hva mener ai om utfordringer?</vt:lpstr>
      <vt:lpstr>Arktisk beredskapskonferanse 2025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Bär</dc:creator>
  <cp:lastModifiedBy>Bjerkemo, Ole Kristian</cp:lastModifiedBy>
  <cp:revision>10</cp:revision>
  <cp:lastPrinted>2024-08-26T08:24:44Z</cp:lastPrinted>
  <dcterms:created xsi:type="dcterms:W3CDTF">2020-10-26T14:39:50Z</dcterms:created>
  <dcterms:modified xsi:type="dcterms:W3CDTF">2024-09-01T07:09:24Z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0x010100818F21014525F244BA41D54C99102BFF</vt:lpwstr>
  </property>
  <property fmtid="{D5CDD505-2E9C-101B-9397-08002B2CF9AE}" pid="3" name="_dlc_DocIdItemGuid">
    <vt:lpwstr>a35b705a-6330-434e-b9a8-0bebe18f2af5</vt:lpwstr>
  </property>
</Properties>
</file>